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58" r:id="rId3"/>
    <p:sldId id="267" r:id="rId4"/>
    <p:sldId id="259" r:id="rId5"/>
    <p:sldId id="264" r:id="rId6"/>
    <p:sldId id="271" r:id="rId7"/>
    <p:sldId id="269" r:id="rId8"/>
    <p:sldId id="260" r:id="rId9"/>
    <p:sldId id="265" r:id="rId10"/>
    <p:sldId id="270" r:id="rId11"/>
    <p:sldId id="261" r:id="rId12"/>
    <p:sldId id="268" r:id="rId13"/>
    <p:sldId id="262" r:id="rId14"/>
    <p:sldId id="263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52" autoAdjust="0"/>
    <p:restoredTop sz="94660"/>
  </p:normalViewPr>
  <p:slideViewPr>
    <p:cSldViewPr snapToGrid="0">
      <p:cViewPr varScale="1">
        <p:scale>
          <a:sx n="81" d="100"/>
          <a:sy n="81" d="100"/>
        </p:scale>
        <p:origin x="101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B845FBD-5BEA-4037-89BE-EEA6A3A6A56D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DBC213-B8B8-4853-AD27-0CE30E685E4D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2BD96300-4FC7-4388-8B0F-E3EC378E2E69}" type="datetime1">
              <a:rPr lang="en-GB"/>
              <a:pPr lvl="0"/>
              <a:t>01/03/2021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CBA4EF0B-9970-470B-96BF-4BE9390D0E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BBD743D-0C17-42F5-87E6-11E834C6F1EE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5E686A-CCA9-4FF9-A955-728B47B3DF2B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7BED20-C069-4B5D-AA63-ED5390D5E1D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B34B8FD1-C96E-4B74-A006-40997A1E1193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8796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F95A9D-D6AE-4F29-B998-76B6EE5FC6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A529DC-704E-497D-9328-4ABDA87809C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98738D-9B01-4010-AA19-29B3B74D7E54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11BAA88-FA8A-4C12-848C-2386564C9295}" type="slidenum">
              <a:t>2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99F6FB-FD44-48D5-BC76-4F1A2942CC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5CA9FD-E310-4E75-81FD-A7D8A135D7E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GB"/>
              <a:t>Give students 5 minutes to jot down their thoughts and share with the group before the showing the next slide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CBC505-3DE3-4651-BB56-AB49C0990580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163DB9C-8945-4F7A-9A1B-B97C9E90CA2B}" type="slidenum">
              <a:t>3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7E2881-C64C-4EF1-9122-0B4BA102B0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F66641-2A4A-49D8-A6F4-7179A9D0F77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171450" lvl="0" indent="-171450">
              <a:buSzPct val="100000"/>
              <a:buFont typeface="Arial" pitchFamily="34"/>
              <a:buChar char="•"/>
            </a:pPr>
            <a:r>
              <a:rPr lang="en-GB"/>
              <a:t>Use this slide to introduce or consolidate the concept of imaginative writing</a:t>
            </a:r>
          </a:p>
          <a:p>
            <a:pPr marL="171450" lvl="0" indent="-171450">
              <a:buSzPct val="100000"/>
              <a:buFont typeface="Arial" pitchFamily="34"/>
              <a:buChar char="•"/>
            </a:pPr>
            <a:r>
              <a:rPr lang="en-GB"/>
              <a:t>Point to the linguistic and structural devices </a:t>
            </a:r>
          </a:p>
          <a:p>
            <a:pPr lvl="0"/>
            <a:r>
              <a:rPr lang="en-GB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A3BD16-CF57-4818-929A-D893F890AB91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3AA2CFA-E1E7-415D-9967-25A527ADD389}" type="slidenum">
              <a:t>4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D2F8D7-F836-4018-BE65-BB8454C9C4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EC98E7-F1AB-4F80-9A13-E19F7108252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171450" lvl="0" indent="-171450">
              <a:buSzPct val="100000"/>
              <a:buFont typeface="Arial" pitchFamily="34"/>
              <a:buChar char="•"/>
            </a:pPr>
            <a:r>
              <a:rPr lang="en-GB"/>
              <a:t>Reiterate some of the techniques that may be used to create interesting and imaginative sentences and paragraphs</a:t>
            </a:r>
          </a:p>
          <a:p>
            <a:pPr marL="171450" lvl="0" indent="-171450">
              <a:buSzPct val="100000"/>
              <a:buFont typeface="Arial" pitchFamily="34"/>
              <a:buChar char="•"/>
            </a:pPr>
            <a:r>
              <a:rPr lang="en-GB"/>
              <a:t>Introduce them to the next slide which has worked example </a:t>
            </a:r>
          </a:p>
          <a:p>
            <a:pPr lvl="0"/>
            <a:r>
              <a:rPr lang="en-GB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F19E16-FCA0-4CAF-A4C6-F4AA76508F18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A92560E-54AF-40AE-B72E-21AE6D29B5D5}" type="slidenum">
              <a:t>5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FD28EA-AAC5-4577-9821-33961D0900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3A6BE4-48DE-41BE-B651-A3201781010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GB"/>
              <a:t>Explain how the embedded clause works to give more details about the subject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906361-F4C4-4E90-8617-DF15943CF4CE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02A0AF2-F088-445A-A333-1669296D5DB2}" type="slidenum">
              <a:t>7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9EAD67-444F-4F5E-ABB2-2C45C42F75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AA0B1D-D7B2-4A5E-A6BC-3CF2ABD7411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GB"/>
              <a:t>Reminder to students:  </a:t>
            </a:r>
          </a:p>
          <a:p>
            <a:pPr lvl="0"/>
            <a:r>
              <a:rPr lang="en-GB"/>
              <a:t>Reviision of what they already know – reminder of what you should already know </a:t>
            </a:r>
          </a:p>
          <a:p>
            <a:pPr lvl="0"/>
            <a:endParaRPr lang="en-GB"/>
          </a:p>
          <a:p>
            <a:pPr lvl="0"/>
            <a:r>
              <a:rPr lang="en-GB"/>
              <a:t>What is the thing we’re talking about in this example  </a:t>
            </a:r>
          </a:p>
          <a:p>
            <a:pPr lvl="0"/>
            <a:endParaRPr lang="en-GB"/>
          </a:p>
          <a:p>
            <a:pPr lvl="0"/>
            <a:r>
              <a:rPr lang="en-GB"/>
              <a:t>Talk about the main building blocks of meaning vi. The humble noun -   in this case – ‘table ‘</a:t>
            </a:r>
          </a:p>
          <a:p>
            <a:pPr lv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C3CD6B-EEC2-4D1A-B062-E660ACAA1094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80CE1E1-8367-4FAE-815C-F692465D2B06}" type="slidenum">
              <a:t>8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F8E8D6-781E-48F5-9CAF-2527F3F448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EF5CF1-1308-4892-8451-BB590C04D32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GB"/>
              <a:t>Draw a quadrant around the picture for student to start writing notes about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E59A79-F38C-4CAF-88CF-D5277088E365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F948B1C-0195-44CF-B5B6-FE5F33DDDD4C}" type="slidenum">
              <a:t>10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D2DF322-8535-412F-8FBB-661A34C1BB9A}" type="datetime1">
              <a:rPr lang="en-GB" smtClean="0"/>
              <a:pPr lvl="0"/>
              <a:t>01/03/2021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8F1DB03-EDF7-4F3B-B4B4-783873EF5C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26710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56CDBC5-9B99-4E70-9E57-B51D8F273A08}" type="datetime1">
              <a:rPr lang="en-GB" smtClean="0"/>
              <a:pPr lvl="0"/>
              <a:t>01/03/2021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D495549-47CC-441C-A520-E03B182B54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69543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A6C6645-FE08-4007-A9FD-82820B51271A}" type="datetime1">
              <a:rPr lang="en-GB" smtClean="0"/>
              <a:pPr lvl="0"/>
              <a:t>01/03/2021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2EA5F4B-FB2B-4F4F-896A-16BA3ACF6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359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B5D9E9F-E047-480C-B33C-1942B11832C2}" type="datetime1">
              <a:rPr lang="en-GB" smtClean="0"/>
              <a:pPr lvl="0"/>
              <a:t>01/03/2021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77E173E-00EE-47F3-A776-E1658BE56D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378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6F3DE6-02F7-4CF8-B724-9D073DED11D5}" type="datetime1">
              <a:rPr lang="en-GB" smtClean="0"/>
              <a:pPr lvl="0"/>
              <a:t>01/03/2021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568A007-2E07-4C40-9E7A-A9CA1E98B1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80194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57ADC1B-3A79-4665-9410-FDB705DA7DCB}" type="datetime1">
              <a:rPr lang="en-GB" smtClean="0"/>
              <a:pPr lvl="0"/>
              <a:t>01/03/2021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B320F44-BFCC-4593-B357-95C368B155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292138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41D97323-C3E4-472D-A115-A35D199D5E0E}" type="datetime1">
              <a:rPr lang="en-GB" smtClean="0"/>
              <a:pPr lvl="0"/>
              <a:t>01/03/2021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191F3B-8355-4044-8306-DB2EFFB9B4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761752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4EC3C21-9B3B-44B5-A81B-124D6A443C0D}" type="datetime1">
              <a:rPr lang="en-GB" smtClean="0"/>
              <a:pPr lvl="0"/>
              <a:t>01/03/2021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968DFF2-5141-4D5F-83B8-4EB39F2DDD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2635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EE11B92-A8C1-4093-ACAB-23294CB4ED8B}" type="datetime1">
              <a:rPr lang="en-GB" smtClean="0"/>
              <a:pPr lvl="0"/>
              <a:t>01/03/2021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7ABA36C-1C72-4E12-AF49-2ABFA47B91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6555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E935FB3-7C3D-4F28-A3D0-E9ADE59A40AB}" type="datetime1">
              <a:rPr lang="en-GB" smtClean="0"/>
              <a:pPr lvl="0"/>
              <a:t>01/03/2021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B83B28C-FB3E-4720-9D3A-FC7322A033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8805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8CDFAE5-737B-4B32-8BB3-0A5B7B90E61B}" type="datetime1">
              <a:rPr lang="en-GB" smtClean="0"/>
              <a:pPr lvl="0"/>
              <a:t>01/03/2021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946EEE5-647E-4DA7-9AF5-7896BD6F28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872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5C2982B5-9485-47B1-B813-64FA64D172E3}" type="datetime1">
              <a:rPr lang="en-GB" smtClean="0"/>
              <a:pPr lvl="0"/>
              <a:t>01/03/2021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687E4D7F-C834-473D-B4EB-5339BB43D2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7759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83305D9-CBD9-4E8E-B8AC-A2F14D2C9D6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838203" y="4525347"/>
            <a:ext cx="6801325" cy="1737360"/>
          </a:xfrm>
        </p:spPr>
        <p:txBody>
          <a:bodyPr anchor="ctr" anchorCtr="0"/>
          <a:lstStyle/>
          <a:p>
            <a:pPr lvl="0" algn="r"/>
            <a:r>
              <a:rPr lang="en-US" b="1"/>
              <a:t>Language Paper 1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45493EA-B784-42A3-A1E9-FB4F5E6F31D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961260" y="4525347"/>
            <a:ext cx="3258674" cy="1737360"/>
          </a:xfrm>
        </p:spPr>
        <p:txBody>
          <a:bodyPr anchor="ctr" anchorCtr="0"/>
          <a:lstStyle/>
          <a:p>
            <a:pPr lvl="0" indent="-228600" algn="l">
              <a:buChar char="•"/>
            </a:pPr>
            <a:endParaRPr lang="en-US" sz="1700" b="1"/>
          </a:p>
          <a:p>
            <a:pPr lvl="0" indent="-228600" algn="l">
              <a:buChar char="•"/>
            </a:pPr>
            <a:r>
              <a:rPr lang="en-US" sz="1700" b="1"/>
              <a:t>Creative Writing </a:t>
            </a:r>
          </a:p>
          <a:p>
            <a:pPr lvl="0" indent="-228600" algn="l">
              <a:buChar char="•"/>
            </a:pPr>
            <a:r>
              <a:rPr lang="en-US" sz="1700" b="1"/>
              <a:t>Descriptive and Story Writing </a:t>
            </a:r>
          </a:p>
          <a:p>
            <a:pPr lvl="0" algn="l"/>
            <a:endParaRPr lang="en-US" sz="1700" b="1"/>
          </a:p>
        </p:txBody>
      </p:sp>
      <p:sp>
        <p:nvSpPr>
          <p:cNvPr id="5" name="Oval 22">
            <a:extLst>
              <a:ext uri="{FF2B5EF4-FFF2-40B4-BE49-F238E27FC236}">
                <a16:creationId xmlns:a16="http://schemas.microsoft.com/office/drawing/2014/main" id="{A7CC9E47-B0D1-47F8-9A20-897E91EC97A9}"/>
              </a:ext>
            </a:extLst>
          </p:cNvPr>
          <p:cNvSpPr>
            <a:spLocks noMove="1" noResize="1"/>
          </p:cNvSpPr>
          <p:nvPr/>
        </p:nvSpPr>
        <p:spPr>
          <a:xfrm>
            <a:off x="588562" y="620484"/>
            <a:ext cx="2243800" cy="22438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5B9BD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Oval 24">
            <a:extLst>
              <a:ext uri="{FF2B5EF4-FFF2-40B4-BE49-F238E27FC236}">
                <a16:creationId xmlns:a16="http://schemas.microsoft.com/office/drawing/2014/main" id="{A015F749-164A-4183-85C5-90D3E24B63C9}"/>
              </a:ext>
            </a:extLst>
          </p:cNvPr>
          <p:cNvSpPr>
            <a:spLocks noMove="1" noResize="1"/>
          </p:cNvSpPr>
          <p:nvPr/>
        </p:nvSpPr>
        <p:spPr>
          <a:xfrm>
            <a:off x="3395002" y="2466603"/>
            <a:ext cx="962396" cy="96239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7" name="Oval 26">
            <a:extLst>
              <a:ext uri="{FF2B5EF4-FFF2-40B4-BE49-F238E27FC236}">
                <a16:creationId xmlns:a16="http://schemas.microsoft.com/office/drawing/2014/main" id="{E2C78A39-0BB9-4DEC-8100-BCB49FCF57AE}"/>
              </a:ext>
            </a:extLst>
          </p:cNvPr>
          <p:cNvSpPr>
            <a:spLocks noMove="1" noResize="1"/>
          </p:cNvSpPr>
          <p:nvPr/>
        </p:nvSpPr>
        <p:spPr>
          <a:xfrm>
            <a:off x="5125824" y="2327989"/>
            <a:ext cx="293696" cy="29369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A5A5A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8" name="Freeform: Shape 28">
            <a:extLst>
              <a:ext uri="{FF2B5EF4-FFF2-40B4-BE49-F238E27FC236}">
                <a16:creationId xmlns:a16="http://schemas.microsoft.com/office/drawing/2014/main" id="{692B6D6C-9011-4A46-B4C5-5E7DAEDB0C12}"/>
              </a:ext>
            </a:extLst>
          </p:cNvPr>
          <p:cNvSpPr>
            <a:spLocks noMove="1" noResize="1"/>
          </p:cNvSpPr>
          <p:nvPr/>
        </p:nvSpPr>
        <p:spPr>
          <a:xfrm>
            <a:off x="6492111" y="0"/>
            <a:ext cx="5699884" cy="405924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699887"/>
              <a:gd name="f7" fmla="val 4059244"/>
              <a:gd name="f8" fmla="val 3944096"/>
              <a:gd name="f9" fmla="val 5525775"/>
              <a:gd name="f10" fmla="val 3980429"/>
              <a:gd name="f11" fmla="val 5246154"/>
              <a:gd name="f12" fmla="val 4032190"/>
              <a:gd name="f13" fmla="val 4957865"/>
              <a:gd name="f14" fmla="val 4663256"/>
              <a:gd name="f15" fmla="val 2306390"/>
              <a:gd name="f16" fmla="val 353936"/>
              <a:gd name="f17" fmla="val 2327747"/>
              <a:gd name="f18" fmla="val 8566"/>
              <a:gd name="f19" fmla="val 67422"/>
              <a:gd name="f20" fmla="+- 0 0 -90"/>
              <a:gd name="f21" fmla="*/ f3 1 5699887"/>
              <a:gd name="f22" fmla="*/ f4 1 4059244"/>
              <a:gd name="f23" fmla="+- f7 0 f5"/>
              <a:gd name="f24" fmla="+- f6 0 f5"/>
              <a:gd name="f25" fmla="*/ f20 f0 1"/>
              <a:gd name="f26" fmla="*/ f24 1 5699887"/>
              <a:gd name="f27" fmla="*/ f23 1 4059244"/>
              <a:gd name="f28" fmla="*/ 0 f24 1"/>
              <a:gd name="f29" fmla="*/ 0 f23 1"/>
              <a:gd name="f30" fmla="*/ 5699887 f24 1"/>
              <a:gd name="f31" fmla="*/ 3944096 f23 1"/>
              <a:gd name="f32" fmla="*/ 5525775 f24 1"/>
              <a:gd name="f33" fmla="*/ 3980429 f23 1"/>
              <a:gd name="f34" fmla="*/ 4663256 f24 1"/>
              <a:gd name="f35" fmla="*/ 4059244 f23 1"/>
              <a:gd name="f36" fmla="*/ 8566 f24 1"/>
              <a:gd name="f37" fmla="*/ 67422 f23 1"/>
              <a:gd name="f38" fmla="*/ f25 1 f2"/>
              <a:gd name="f39" fmla="*/ f28 1 5699887"/>
              <a:gd name="f40" fmla="*/ f29 1 4059244"/>
              <a:gd name="f41" fmla="*/ f30 1 5699887"/>
              <a:gd name="f42" fmla="*/ f31 1 4059244"/>
              <a:gd name="f43" fmla="*/ f32 1 5699887"/>
              <a:gd name="f44" fmla="*/ f33 1 4059244"/>
              <a:gd name="f45" fmla="*/ f34 1 5699887"/>
              <a:gd name="f46" fmla="*/ f35 1 4059244"/>
              <a:gd name="f47" fmla="*/ f36 1 5699887"/>
              <a:gd name="f48" fmla="*/ f37 1 4059244"/>
              <a:gd name="f49" fmla="*/ f5 1 f26"/>
              <a:gd name="f50" fmla="*/ f6 1 f26"/>
              <a:gd name="f51" fmla="*/ f5 1 f27"/>
              <a:gd name="f52" fmla="*/ f7 1 f27"/>
              <a:gd name="f53" fmla="+- f38 0 f1"/>
              <a:gd name="f54" fmla="*/ f39 1 f26"/>
              <a:gd name="f55" fmla="*/ f40 1 f27"/>
              <a:gd name="f56" fmla="*/ f41 1 f26"/>
              <a:gd name="f57" fmla="*/ f42 1 f27"/>
              <a:gd name="f58" fmla="*/ f43 1 f26"/>
              <a:gd name="f59" fmla="*/ f44 1 f27"/>
              <a:gd name="f60" fmla="*/ f45 1 f26"/>
              <a:gd name="f61" fmla="*/ f46 1 f27"/>
              <a:gd name="f62" fmla="*/ f47 1 f26"/>
              <a:gd name="f63" fmla="*/ f48 1 f27"/>
              <a:gd name="f64" fmla="*/ f49 f21 1"/>
              <a:gd name="f65" fmla="*/ f50 f21 1"/>
              <a:gd name="f66" fmla="*/ f52 f22 1"/>
              <a:gd name="f67" fmla="*/ f51 f22 1"/>
              <a:gd name="f68" fmla="*/ f54 f21 1"/>
              <a:gd name="f69" fmla="*/ f55 f22 1"/>
              <a:gd name="f70" fmla="*/ f56 f21 1"/>
              <a:gd name="f71" fmla="*/ f57 f22 1"/>
              <a:gd name="f72" fmla="*/ f58 f21 1"/>
              <a:gd name="f73" fmla="*/ f59 f22 1"/>
              <a:gd name="f74" fmla="*/ f60 f21 1"/>
              <a:gd name="f75" fmla="*/ f61 f22 1"/>
              <a:gd name="f76" fmla="*/ f62 f21 1"/>
              <a:gd name="f77" fmla="*/ f63 f2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3">
                <a:pos x="f68" y="f69"/>
              </a:cxn>
              <a:cxn ang="f53">
                <a:pos x="f70" y="f69"/>
              </a:cxn>
              <a:cxn ang="f53">
                <a:pos x="f70" y="f71"/>
              </a:cxn>
              <a:cxn ang="f53">
                <a:pos x="f72" y="f73"/>
              </a:cxn>
              <a:cxn ang="f53">
                <a:pos x="f74" y="f75"/>
              </a:cxn>
              <a:cxn ang="f53">
                <a:pos x="f76" y="f77"/>
              </a:cxn>
            </a:cxnLst>
            <a:rect l="f64" t="f67" r="f65" b="f66"/>
            <a:pathLst>
              <a:path w="5699887" h="4059244">
                <a:moveTo>
                  <a:pt x="f5" y="f5"/>
                </a:moveTo>
                <a:lnTo>
                  <a:pt x="f6" y="f5"/>
                </a:lnTo>
                <a:lnTo>
                  <a:pt x="f6" y="f8"/>
                </a:lnTo>
                <a:lnTo>
                  <a:pt x="f9" y="f10"/>
                </a:lnTo>
                <a:cubicBezTo>
                  <a:pt x="f11" y="f12"/>
                  <a:pt x="f13" y="f7"/>
                  <a:pt x="f14" y="f7"/>
                </a:cubicBezTo>
                <a:cubicBezTo>
                  <a:pt x="f15" y="f7"/>
                  <a:pt x="f16" y="f17"/>
                  <a:pt x="f18" y="f19"/>
                </a:cubicBezTo>
                <a:close/>
              </a:path>
            </a:pathLst>
          </a:custGeom>
          <a:solidFill>
            <a:srgbClr val="595959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cxnSp>
        <p:nvCxnSpPr>
          <p:cNvPr id="9" name="Straight Connector 30">
            <a:extLst>
              <a:ext uri="{FF2B5EF4-FFF2-40B4-BE49-F238E27FC236}">
                <a16:creationId xmlns:a16="http://schemas.microsoft.com/office/drawing/2014/main" id="{2B75AE7B-CB34-487B-93EB-48B780B79239}"/>
              </a:ext>
            </a:extLst>
          </p:cNvPr>
          <p:cNvCxnSpPr>
            <a:cxnSpLocks noMove="1" noResize="1"/>
          </p:cNvCxnSpPr>
          <p:nvPr/>
        </p:nvCxnSpPr>
        <p:spPr>
          <a:xfrm>
            <a:off x="7800389" y="4525347"/>
            <a:ext cx="0" cy="1737360"/>
          </a:xfrm>
          <a:prstGeom prst="straightConnector1">
            <a:avLst/>
          </a:prstGeom>
          <a:noFill/>
          <a:ln w="19046" cap="sq">
            <a:solidFill>
              <a:srgbClr val="000000"/>
            </a:solidFill>
            <a:prstDash val="solid"/>
            <a:miter/>
          </a:ln>
        </p:spPr>
      </p:cxn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A6EE68F8-D929-4C68-AA1D-93405932A5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8707" y="6227163"/>
            <a:ext cx="1622454" cy="5016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13D8E-04CA-4139-BC49-22EC6F7EA3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ln w="38103">
            <a:solidFill>
              <a:srgbClr val="00B0F0"/>
            </a:solidFill>
            <a:prstDash val="solid"/>
          </a:ln>
        </p:spPr>
        <p:txBody>
          <a:bodyPr anchorCtr="1"/>
          <a:lstStyle/>
          <a:p>
            <a:pPr lvl="0" algn="ctr"/>
            <a:r>
              <a:rPr lang="en-GB" b="1">
                <a:solidFill>
                  <a:srgbClr val="00B0F0"/>
                </a:solidFill>
              </a:rPr>
              <a:t>Assessment Objectives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DB9910-AD8C-4A58-801E-69170A3022F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73113" y="2020494"/>
            <a:ext cx="10515600" cy="4351336"/>
          </a:xfrm>
        </p:spPr>
        <p:txBody>
          <a:bodyPr/>
          <a:lstStyle/>
          <a:p>
            <a:pPr lvl="0">
              <a:lnSpc>
                <a:spcPct val="80000"/>
              </a:lnSpc>
            </a:pPr>
            <a:endParaRPr lang="en-GB" sz="2600"/>
          </a:p>
          <a:p>
            <a:pPr marL="0" lvl="0" indent="0">
              <a:lnSpc>
                <a:spcPct val="80000"/>
              </a:lnSpc>
              <a:buNone/>
            </a:pPr>
            <a:r>
              <a:rPr lang="en-GB" sz="2600" b="1"/>
              <a:t>AO5</a:t>
            </a:r>
          </a:p>
          <a:p>
            <a:pPr lvl="0">
              <a:lnSpc>
                <a:spcPct val="80000"/>
              </a:lnSpc>
            </a:pPr>
            <a:r>
              <a:rPr lang="en-GB" sz="2600"/>
              <a:t>Communicate clearly, effectively and imaginatively, selecting and adapting tone, style and register for different forms, purposes and audiences. </a:t>
            </a:r>
          </a:p>
          <a:p>
            <a:pPr lvl="0">
              <a:lnSpc>
                <a:spcPct val="80000"/>
              </a:lnSpc>
            </a:pPr>
            <a:r>
              <a:rPr lang="en-GB" sz="2600"/>
              <a:t>Organise information and ideas, using structural and grammatical features to support coherence and cohesion of texts.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en-GB" sz="2600"/>
              <a:t>	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en-GB" sz="2600" b="1"/>
              <a:t>AO6 	</a:t>
            </a:r>
          </a:p>
          <a:p>
            <a:pPr lvl="0">
              <a:lnSpc>
                <a:spcPct val="80000"/>
              </a:lnSpc>
            </a:pPr>
            <a:r>
              <a:rPr lang="en-GB" sz="2600"/>
              <a:t>Candidates must use a range of vocabulary and sentence structures for clarity, purpose and effect, with accurate spelling and punctuation. 	</a:t>
            </a:r>
          </a:p>
          <a:p>
            <a:pPr lvl="0">
              <a:lnSpc>
                <a:spcPct val="80000"/>
              </a:lnSpc>
            </a:pPr>
            <a:endParaRPr lang="en-GB" sz="260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0778B60C-31BB-4BC7-AD0E-DBD28DC13B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8707" y="6227163"/>
            <a:ext cx="1622454" cy="501650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F560A-469A-47D0-8F82-68FD28B12F5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397395" y="928463"/>
            <a:ext cx="9144000" cy="5061167"/>
          </a:xfrm>
          <a:ln w="57150">
            <a:solidFill>
              <a:srgbClr val="000000"/>
            </a:solidFill>
            <a:prstDash val="solid"/>
          </a:ln>
        </p:spPr>
        <p:txBody>
          <a:bodyPr>
            <a:normAutofit fontScale="90000"/>
          </a:bodyPr>
          <a:lstStyle/>
          <a:p>
            <a:pPr lvl="0"/>
            <a:r>
              <a:rPr lang="en-GB" sz="4900" b="1">
                <a:solidFill>
                  <a:srgbClr val="4472C4"/>
                </a:solidFill>
                <a:latin typeface="Calibri" pitchFamily="34"/>
                <a:cs typeface="Calibri" pitchFamily="34"/>
              </a:rPr>
              <a:t>Starter Activity </a:t>
            </a:r>
            <a:br>
              <a:rPr lang="en-GB" sz="4900" b="1"/>
            </a:br>
            <a:br>
              <a:rPr lang="en-GB" sz="4900" b="1"/>
            </a:br>
            <a:r>
              <a:rPr lang="en-GB" sz="4900" b="1"/>
              <a:t>Can you think of some ways in which we can </a:t>
            </a:r>
            <a:r>
              <a:rPr lang="en-GB" sz="4900" b="1">
                <a:solidFill>
                  <a:srgbClr val="FF0000"/>
                </a:solidFill>
              </a:rPr>
              <a:t>add interest </a:t>
            </a:r>
            <a:r>
              <a:rPr lang="en-GB" sz="4900" b="1"/>
              <a:t>to our writing and make it more </a:t>
            </a:r>
            <a:r>
              <a:rPr lang="en-GB" sz="4900" b="1">
                <a:solidFill>
                  <a:srgbClr val="FF0000"/>
                </a:solidFill>
              </a:rPr>
              <a:t>imaginative?</a:t>
            </a:r>
            <a:br>
              <a:rPr lang="en-GB" sz="4900" b="1">
                <a:solidFill>
                  <a:srgbClr val="FF0000"/>
                </a:solidFill>
              </a:rPr>
            </a:br>
            <a:r>
              <a:rPr lang="en-GB" sz="4900" b="1">
                <a:solidFill>
                  <a:srgbClr val="FF0000"/>
                </a:solidFill>
              </a:rPr>
              <a:t> </a:t>
            </a:r>
            <a:br>
              <a:rPr lang="en-GB" sz="4900" b="1"/>
            </a:br>
            <a:endParaRPr lang="en-GB" sz="4900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85133-92D4-4513-A666-9B38CDF9C5E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r>
              <a:rPr lang="en-GB" sz="4000" b="1">
                <a:solidFill>
                  <a:srgbClr val="FF0000"/>
                </a:solidFill>
              </a:rPr>
              <a:t>    </a:t>
            </a: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0E169922-6E3D-4821-9A51-9B5A7E305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8707" y="6227163"/>
            <a:ext cx="1622454" cy="5016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CDD13-024E-4208-8E4B-80FB00A93C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ln w="57150">
            <a:solidFill>
              <a:srgbClr val="00B0F0"/>
            </a:solidFill>
            <a:prstDash val="solid"/>
          </a:ln>
        </p:spPr>
        <p:txBody>
          <a:bodyPr anchorCtr="1"/>
          <a:lstStyle/>
          <a:p>
            <a:pPr lvl="0" algn="ctr"/>
            <a:r>
              <a:rPr lang="en-GB" b="1">
                <a:solidFill>
                  <a:srgbClr val="00B0F0"/>
                </a:solidFill>
              </a:rPr>
              <a:t>We could include: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04454-9AE4-4B7E-9CDC-93374CB5602B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838203" y="1825627"/>
            <a:ext cx="4051852" cy="4861508"/>
          </a:xfrm>
        </p:spPr>
        <p:txBody>
          <a:bodyPr/>
          <a:lstStyle/>
          <a:p>
            <a:pPr marL="0" lvl="0" indent="0">
              <a:lnSpc>
                <a:spcPct val="70000"/>
              </a:lnSpc>
              <a:buNone/>
            </a:pPr>
            <a:r>
              <a:rPr lang="en-GB" sz="3200" b="1">
                <a:solidFill>
                  <a:srgbClr val="FF0000"/>
                </a:solidFill>
              </a:rPr>
              <a:t> </a:t>
            </a:r>
            <a:r>
              <a:rPr lang="en-GB" sz="3700">
                <a:solidFill>
                  <a:srgbClr val="4472C4"/>
                </a:solidFill>
              </a:rPr>
              <a:t>Sensory Language</a:t>
            </a:r>
          </a:p>
          <a:p>
            <a:pPr marL="0" lvl="0" indent="0">
              <a:lnSpc>
                <a:spcPct val="70000"/>
              </a:lnSpc>
              <a:buNone/>
            </a:pPr>
            <a:r>
              <a:rPr lang="en-GB" sz="3700">
                <a:solidFill>
                  <a:srgbClr val="4472C4"/>
                </a:solidFill>
              </a:rPr>
              <a:t> </a:t>
            </a:r>
          </a:p>
          <a:p>
            <a:pPr lvl="0">
              <a:lnSpc>
                <a:spcPct val="70000"/>
              </a:lnSpc>
            </a:pPr>
            <a:r>
              <a:rPr lang="en-GB" sz="3700">
                <a:solidFill>
                  <a:srgbClr val="4472C4"/>
                </a:solidFill>
              </a:rPr>
              <a:t>Imagery  </a:t>
            </a:r>
          </a:p>
          <a:p>
            <a:pPr lvl="0">
              <a:lnSpc>
                <a:spcPct val="70000"/>
              </a:lnSpc>
            </a:pPr>
            <a:endParaRPr lang="en-GB" sz="3700">
              <a:solidFill>
                <a:srgbClr val="4472C4"/>
              </a:solidFill>
            </a:endParaRPr>
          </a:p>
          <a:p>
            <a:pPr lvl="0">
              <a:lnSpc>
                <a:spcPct val="70000"/>
              </a:lnSpc>
            </a:pPr>
            <a:r>
              <a:rPr lang="en-GB" sz="3700">
                <a:solidFill>
                  <a:srgbClr val="4472C4"/>
                </a:solidFill>
              </a:rPr>
              <a:t>Linguistic Devices</a:t>
            </a:r>
            <a:r>
              <a:rPr lang="en-GB" sz="2200">
                <a:solidFill>
                  <a:srgbClr val="4472C4"/>
                </a:solidFill>
              </a:rPr>
              <a:t>  </a:t>
            </a:r>
          </a:p>
          <a:p>
            <a:pPr lvl="0">
              <a:lnSpc>
                <a:spcPct val="70000"/>
              </a:lnSpc>
            </a:pPr>
            <a:endParaRPr lang="en-GB" sz="3700">
              <a:solidFill>
                <a:srgbClr val="4472C4"/>
              </a:solidFill>
            </a:endParaRPr>
          </a:p>
          <a:p>
            <a:pPr lvl="0">
              <a:lnSpc>
                <a:spcPct val="70000"/>
              </a:lnSpc>
            </a:pPr>
            <a:endParaRPr lang="en-GB" sz="3700">
              <a:solidFill>
                <a:srgbClr val="4472C4"/>
              </a:solidFill>
            </a:endParaRPr>
          </a:p>
          <a:p>
            <a:pPr lvl="0">
              <a:lnSpc>
                <a:spcPct val="70000"/>
              </a:lnSpc>
            </a:pPr>
            <a:r>
              <a:rPr lang="en-GB" sz="3700">
                <a:solidFill>
                  <a:srgbClr val="4472C4"/>
                </a:solidFill>
              </a:rPr>
              <a:t>Structural Devices </a:t>
            </a:r>
          </a:p>
          <a:p>
            <a:pPr marL="0" lvl="0" indent="0">
              <a:lnSpc>
                <a:spcPct val="70000"/>
              </a:lnSpc>
              <a:buNone/>
            </a:pPr>
            <a:endParaRPr lang="en-GB" sz="3700" b="1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569D39-D152-49BC-9B41-11D054ABE9EF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4679441" y="1825627"/>
            <a:ext cx="7393289" cy="531281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GB" sz="3200">
                <a:solidFill>
                  <a:srgbClr val="FF0000"/>
                </a:solidFill>
              </a:rPr>
              <a:t>Her large, grave, wistfully attentive  eyes darted across the room. </a:t>
            </a:r>
            <a:endParaRPr lang="en-GB" sz="3200"/>
          </a:p>
          <a:p>
            <a:pPr marL="0" lvl="0" indent="0">
              <a:buNone/>
            </a:pPr>
            <a:r>
              <a:rPr lang="en-GB" sz="3200">
                <a:solidFill>
                  <a:srgbClr val="FF0000"/>
                </a:solidFill>
              </a:rPr>
              <a:t>Her hand pointed to the dark cloud over London where the sky hung low like old bruises.</a:t>
            </a:r>
            <a:r>
              <a:rPr lang="en-GB" sz="3200"/>
              <a:t> </a:t>
            </a:r>
          </a:p>
          <a:p>
            <a:pPr marL="0" lvl="0" indent="0">
              <a:buNone/>
            </a:pPr>
            <a:r>
              <a:rPr lang="en-GB" sz="3200">
                <a:solidFill>
                  <a:srgbClr val="FF0000"/>
                </a:solidFill>
              </a:rPr>
              <a:t>Her face lit up as broad bars </a:t>
            </a:r>
            <a:r>
              <a:rPr lang="en-GB" sz="3200"/>
              <a:t>of </a:t>
            </a:r>
            <a:r>
              <a:rPr lang="en-GB" sz="3200">
                <a:solidFill>
                  <a:srgbClr val="FF0000"/>
                </a:solidFill>
              </a:rPr>
              <a:t>golden</a:t>
            </a:r>
            <a:r>
              <a:rPr lang="en-GB" sz="3200"/>
              <a:t> light </a:t>
            </a:r>
            <a:r>
              <a:rPr lang="en-GB" sz="3200">
                <a:solidFill>
                  <a:srgbClr val="FF0000"/>
                </a:solidFill>
              </a:rPr>
              <a:t>streamed</a:t>
            </a:r>
            <a:r>
              <a:rPr lang="en-GB" sz="3200"/>
              <a:t> into her room.</a:t>
            </a:r>
          </a:p>
          <a:p>
            <a:pPr marL="0" lvl="0" indent="0">
              <a:buNone/>
            </a:pPr>
            <a:r>
              <a:rPr lang="en-GB" sz="3200">
                <a:solidFill>
                  <a:srgbClr val="FF0000"/>
                </a:solidFill>
              </a:rPr>
              <a:t>Dressed in her heavy tweed jacket, she coughs uncontrollably</a:t>
            </a:r>
            <a:r>
              <a:rPr lang="en-GB" sz="3200"/>
              <a:t> as the white woolly fog crept closer and closer. 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B10D2BCD-874B-45DC-8068-A2C7C4735550}"/>
              </a:ext>
            </a:extLst>
          </p:cNvPr>
          <p:cNvSpPr/>
          <p:nvPr/>
        </p:nvSpPr>
        <p:spPr>
          <a:xfrm>
            <a:off x="1283625" y="4434620"/>
            <a:ext cx="3036164" cy="342067"/>
          </a:xfrm>
          <a:custGeom>
            <a:avLst>
              <a:gd name="f0" fmla="val 1782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val f7"/>
              <a:gd name="f15" fmla="val f8"/>
              <a:gd name="f16" fmla="pin 0 f0 21600"/>
              <a:gd name="f17" fmla="pin 0 f1 10800"/>
              <a:gd name="f18" fmla="*/ f10 f2 1"/>
              <a:gd name="f19" fmla="*/ f11 f2 1"/>
              <a:gd name="f20" fmla="+- f15 0 f14"/>
              <a:gd name="f21" fmla="val f16"/>
              <a:gd name="f22" fmla="val f17"/>
              <a:gd name="f23" fmla="*/ f16 f12 1"/>
              <a:gd name="f24" fmla="*/ f17 f13 1"/>
              <a:gd name="f25" fmla="*/ f18 1 f4"/>
              <a:gd name="f26" fmla="*/ f19 1 f4"/>
              <a:gd name="f27" fmla="*/ f20 1 21600"/>
              <a:gd name="f28" fmla="+- 21600 0 f22"/>
              <a:gd name="f29" fmla="+- 21600 0 f21"/>
              <a:gd name="f30" fmla="*/ f22 f13 1"/>
              <a:gd name="f31" fmla="*/ f21 f12 1"/>
              <a:gd name="f32" fmla="+- f25 0 f3"/>
              <a:gd name="f33" fmla="+- f26 0 f3"/>
              <a:gd name="f34" fmla="*/ 0 f27 1"/>
              <a:gd name="f35" fmla="*/ 21600 f27 1"/>
              <a:gd name="f36" fmla="*/ f29 f22 1"/>
              <a:gd name="f37" fmla="*/ f28 f13 1"/>
              <a:gd name="f38" fmla="*/ f36 1 10800"/>
              <a:gd name="f39" fmla="*/ f34 1 f27"/>
              <a:gd name="f40" fmla="*/ f35 1 f27"/>
              <a:gd name="f41" fmla="+- f21 f38 0"/>
              <a:gd name="f42" fmla="*/ f39 f12 1"/>
              <a:gd name="f43" fmla="*/ f39 f13 1"/>
              <a:gd name="f44" fmla="*/ f40 f13 1"/>
              <a:gd name="f45" fmla="*/ f41 f12 1"/>
            </a:gdLst>
            <a:ahLst>
              <a:ahXY gdRefX="f0" minX="f7" maxX="f8" gdRefY="f1" minY="f7" maxY="f9">
                <a:pos x="f23" y="f24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43"/>
              </a:cxn>
              <a:cxn ang="f33">
                <a:pos x="f31" y="f44"/>
              </a:cxn>
            </a:cxnLst>
            <a:rect l="f42" t="f30" r="f45" b="f37"/>
            <a:pathLst>
              <a:path w="21600" h="21600">
                <a:moveTo>
                  <a:pt x="f7" y="f22"/>
                </a:moveTo>
                <a:lnTo>
                  <a:pt x="f21" y="f22"/>
                </a:lnTo>
                <a:lnTo>
                  <a:pt x="f21" y="f7"/>
                </a:lnTo>
                <a:lnTo>
                  <a:pt x="f8" y="f9"/>
                </a:lnTo>
                <a:lnTo>
                  <a:pt x="f21" y="f8"/>
                </a:lnTo>
                <a:lnTo>
                  <a:pt x="f21" y="f28"/>
                </a:lnTo>
                <a:lnTo>
                  <a:pt x="f7" y="f28"/>
                </a:lnTo>
                <a:close/>
              </a:path>
            </a:pathLst>
          </a:custGeo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0FF08B98-AA91-42C3-A107-27A4DA277828}"/>
              </a:ext>
            </a:extLst>
          </p:cNvPr>
          <p:cNvSpPr/>
          <p:nvPr/>
        </p:nvSpPr>
        <p:spPr>
          <a:xfrm>
            <a:off x="1074950" y="3188832"/>
            <a:ext cx="3367744" cy="342067"/>
          </a:xfrm>
          <a:custGeom>
            <a:avLst>
              <a:gd name="f0" fmla="val 2015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val f7"/>
              <a:gd name="f15" fmla="val f8"/>
              <a:gd name="f16" fmla="pin 0 f0 21600"/>
              <a:gd name="f17" fmla="pin 0 f1 10800"/>
              <a:gd name="f18" fmla="*/ f10 f2 1"/>
              <a:gd name="f19" fmla="*/ f11 f2 1"/>
              <a:gd name="f20" fmla="+- f15 0 f14"/>
              <a:gd name="f21" fmla="val f16"/>
              <a:gd name="f22" fmla="val f17"/>
              <a:gd name="f23" fmla="*/ f16 f12 1"/>
              <a:gd name="f24" fmla="*/ f17 f13 1"/>
              <a:gd name="f25" fmla="*/ f18 1 f4"/>
              <a:gd name="f26" fmla="*/ f19 1 f4"/>
              <a:gd name="f27" fmla="*/ f20 1 21600"/>
              <a:gd name="f28" fmla="+- 21600 0 f22"/>
              <a:gd name="f29" fmla="+- 21600 0 f21"/>
              <a:gd name="f30" fmla="*/ f22 f13 1"/>
              <a:gd name="f31" fmla="*/ f21 f12 1"/>
              <a:gd name="f32" fmla="+- f25 0 f3"/>
              <a:gd name="f33" fmla="+- f26 0 f3"/>
              <a:gd name="f34" fmla="*/ 0 f27 1"/>
              <a:gd name="f35" fmla="*/ 21600 f27 1"/>
              <a:gd name="f36" fmla="*/ f29 f22 1"/>
              <a:gd name="f37" fmla="*/ f28 f13 1"/>
              <a:gd name="f38" fmla="*/ f36 1 10800"/>
              <a:gd name="f39" fmla="*/ f34 1 f27"/>
              <a:gd name="f40" fmla="*/ f35 1 f27"/>
              <a:gd name="f41" fmla="+- f21 f38 0"/>
              <a:gd name="f42" fmla="*/ f39 f12 1"/>
              <a:gd name="f43" fmla="*/ f39 f13 1"/>
              <a:gd name="f44" fmla="*/ f40 f13 1"/>
              <a:gd name="f45" fmla="*/ f41 f12 1"/>
            </a:gdLst>
            <a:ahLst>
              <a:ahXY gdRefX="f0" minX="f7" maxX="f8" gdRefY="f1" minY="f7" maxY="f9">
                <a:pos x="f23" y="f24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43"/>
              </a:cxn>
              <a:cxn ang="f33">
                <a:pos x="f31" y="f44"/>
              </a:cxn>
            </a:cxnLst>
            <a:rect l="f42" t="f30" r="f45" b="f37"/>
            <a:pathLst>
              <a:path w="21600" h="21600">
                <a:moveTo>
                  <a:pt x="f7" y="f22"/>
                </a:moveTo>
                <a:lnTo>
                  <a:pt x="f21" y="f22"/>
                </a:lnTo>
                <a:lnTo>
                  <a:pt x="f21" y="f7"/>
                </a:lnTo>
                <a:lnTo>
                  <a:pt x="f8" y="f9"/>
                </a:lnTo>
                <a:lnTo>
                  <a:pt x="f21" y="f8"/>
                </a:lnTo>
                <a:lnTo>
                  <a:pt x="f21" y="f28"/>
                </a:lnTo>
                <a:lnTo>
                  <a:pt x="f7" y="f28"/>
                </a:lnTo>
                <a:close/>
              </a:path>
            </a:pathLst>
          </a:custGeo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7" name="Arrow: Right 7">
            <a:extLst>
              <a:ext uri="{FF2B5EF4-FFF2-40B4-BE49-F238E27FC236}">
                <a16:creationId xmlns:a16="http://schemas.microsoft.com/office/drawing/2014/main" id="{307368C6-D6CC-43AB-A3D0-1E741E28C866}"/>
              </a:ext>
            </a:extLst>
          </p:cNvPr>
          <p:cNvSpPr/>
          <p:nvPr/>
        </p:nvSpPr>
        <p:spPr>
          <a:xfrm>
            <a:off x="1585981" y="5825541"/>
            <a:ext cx="2336666" cy="342067"/>
          </a:xfrm>
          <a:custGeom>
            <a:avLst>
              <a:gd name="f0" fmla="val 1782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val f7"/>
              <a:gd name="f15" fmla="val f8"/>
              <a:gd name="f16" fmla="pin 0 f0 21600"/>
              <a:gd name="f17" fmla="pin 0 f1 10800"/>
              <a:gd name="f18" fmla="*/ f10 f2 1"/>
              <a:gd name="f19" fmla="*/ f11 f2 1"/>
              <a:gd name="f20" fmla="+- f15 0 f14"/>
              <a:gd name="f21" fmla="val f16"/>
              <a:gd name="f22" fmla="val f17"/>
              <a:gd name="f23" fmla="*/ f16 f12 1"/>
              <a:gd name="f24" fmla="*/ f17 f13 1"/>
              <a:gd name="f25" fmla="*/ f18 1 f4"/>
              <a:gd name="f26" fmla="*/ f19 1 f4"/>
              <a:gd name="f27" fmla="*/ f20 1 21600"/>
              <a:gd name="f28" fmla="+- 21600 0 f22"/>
              <a:gd name="f29" fmla="+- 21600 0 f21"/>
              <a:gd name="f30" fmla="*/ f22 f13 1"/>
              <a:gd name="f31" fmla="*/ f21 f12 1"/>
              <a:gd name="f32" fmla="+- f25 0 f3"/>
              <a:gd name="f33" fmla="+- f26 0 f3"/>
              <a:gd name="f34" fmla="*/ 0 f27 1"/>
              <a:gd name="f35" fmla="*/ 21600 f27 1"/>
              <a:gd name="f36" fmla="*/ f29 f22 1"/>
              <a:gd name="f37" fmla="*/ f28 f13 1"/>
              <a:gd name="f38" fmla="*/ f36 1 10800"/>
              <a:gd name="f39" fmla="*/ f34 1 f27"/>
              <a:gd name="f40" fmla="*/ f35 1 f27"/>
              <a:gd name="f41" fmla="+- f21 f38 0"/>
              <a:gd name="f42" fmla="*/ f39 f12 1"/>
              <a:gd name="f43" fmla="*/ f39 f13 1"/>
              <a:gd name="f44" fmla="*/ f40 f13 1"/>
              <a:gd name="f45" fmla="*/ f41 f12 1"/>
            </a:gdLst>
            <a:ahLst>
              <a:ahXY gdRefX="f0" minX="f7" maxX="f8" gdRefY="f1" minY="f7" maxY="f9">
                <a:pos x="f23" y="f24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43"/>
              </a:cxn>
              <a:cxn ang="f33">
                <a:pos x="f31" y="f44"/>
              </a:cxn>
            </a:cxnLst>
            <a:rect l="f42" t="f30" r="f45" b="f37"/>
            <a:pathLst>
              <a:path w="21600" h="21600">
                <a:moveTo>
                  <a:pt x="f7" y="f22"/>
                </a:moveTo>
                <a:lnTo>
                  <a:pt x="f21" y="f22"/>
                </a:lnTo>
                <a:lnTo>
                  <a:pt x="f21" y="f7"/>
                </a:lnTo>
                <a:lnTo>
                  <a:pt x="f8" y="f9"/>
                </a:lnTo>
                <a:lnTo>
                  <a:pt x="f21" y="f8"/>
                </a:lnTo>
                <a:lnTo>
                  <a:pt x="f21" y="f28"/>
                </a:lnTo>
                <a:lnTo>
                  <a:pt x="f7" y="f28"/>
                </a:lnTo>
                <a:close/>
              </a:path>
            </a:pathLst>
          </a:custGeo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8" name="Arrow: Right 4">
            <a:extLst>
              <a:ext uri="{FF2B5EF4-FFF2-40B4-BE49-F238E27FC236}">
                <a16:creationId xmlns:a16="http://schemas.microsoft.com/office/drawing/2014/main" id="{4F479844-ECC0-4B3E-9955-35E76E751A77}"/>
              </a:ext>
            </a:extLst>
          </p:cNvPr>
          <p:cNvSpPr/>
          <p:nvPr/>
        </p:nvSpPr>
        <p:spPr>
          <a:xfrm>
            <a:off x="1074950" y="2272338"/>
            <a:ext cx="3367744" cy="446437"/>
          </a:xfrm>
          <a:custGeom>
            <a:avLst>
              <a:gd name="f0" fmla="val 1782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val f7"/>
              <a:gd name="f15" fmla="val f8"/>
              <a:gd name="f16" fmla="pin 0 f0 21600"/>
              <a:gd name="f17" fmla="pin 0 f1 10800"/>
              <a:gd name="f18" fmla="*/ f10 f2 1"/>
              <a:gd name="f19" fmla="*/ f11 f2 1"/>
              <a:gd name="f20" fmla="+- f15 0 f14"/>
              <a:gd name="f21" fmla="val f16"/>
              <a:gd name="f22" fmla="val f17"/>
              <a:gd name="f23" fmla="*/ f16 f12 1"/>
              <a:gd name="f24" fmla="*/ f17 f13 1"/>
              <a:gd name="f25" fmla="*/ f18 1 f4"/>
              <a:gd name="f26" fmla="*/ f19 1 f4"/>
              <a:gd name="f27" fmla="*/ f20 1 21600"/>
              <a:gd name="f28" fmla="+- 21600 0 f22"/>
              <a:gd name="f29" fmla="+- 21600 0 f21"/>
              <a:gd name="f30" fmla="*/ f22 f13 1"/>
              <a:gd name="f31" fmla="*/ f21 f12 1"/>
              <a:gd name="f32" fmla="+- f25 0 f3"/>
              <a:gd name="f33" fmla="+- f26 0 f3"/>
              <a:gd name="f34" fmla="*/ 0 f27 1"/>
              <a:gd name="f35" fmla="*/ 21600 f27 1"/>
              <a:gd name="f36" fmla="*/ f29 f22 1"/>
              <a:gd name="f37" fmla="*/ f28 f13 1"/>
              <a:gd name="f38" fmla="*/ f36 1 10800"/>
              <a:gd name="f39" fmla="*/ f34 1 f27"/>
              <a:gd name="f40" fmla="*/ f35 1 f27"/>
              <a:gd name="f41" fmla="+- f21 f38 0"/>
              <a:gd name="f42" fmla="*/ f39 f12 1"/>
              <a:gd name="f43" fmla="*/ f39 f13 1"/>
              <a:gd name="f44" fmla="*/ f40 f13 1"/>
              <a:gd name="f45" fmla="*/ f41 f12 1"/>
            </a:gdLst>
            <a:ahLst>
              <a:ahXY gdRefX="f0" minX="f7" maxX="f8" gdRefY="f1" minY="f7" maxY="f9">
                <a:pos x="f23" y="f24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43"/>
              </a:cxn>
              <a:cxn ang="f33">
                <a:pos x="f31" y="f44"/>
              </a:cxn>
            </a:cxnLst>
            <a:rect l="f42" t="f30" r="f45" b="f37"/>
            <a:pathLst>
              <a:path w="21600" h="21600">
                <a:moveTo>
                  <a:pt x="f7" y="f22"/>
                </a:moveTo>
                <a:lnTo>
                  <a:pt x="f21" y="f22"/>
                </a:lnTo>
                <a:lnTo>
                  <a:pt x="f21" y="f7"/>
                </a:lnTo>
                <a:lnTo>
                  <a:pt x="f8" y="f9"/>
                </a:lnTo>
                <a:lnTo>
                  <a:pt x="f21" y="f8"/>
                </a:lnTo>
                <a:lnTo>
                  <a:pt x="f21" y="f28"/>
                </a:lnTo>
                <a:lnTo>
                  <a:pt x="f7" y="f28"/>
                </a:lnTo>
                <a:close/>
              </a:path>
            </a:pathLst>
          </a:custGeo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6CE8C9A5-1850-44DB-ADE1-83ABEF317F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8707" y="6227163"/>
            <a:ext cx="1622454" cy="5016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AC83811E-8A9D-46DA-87AD-7E5AE78CB37B}"/>
              </a:ext>
            </a:extLst>
          </p:cNvPr>
          <p:cNvSpPr txBox="1"/>
          <p:nvPr/>
        </p:nvSpPr>
        <p:spPr>
          <a:xfrm>
            <a:off x="604226" y="314207"/>
            <a:ext cx="10983553" cy="6151908"/>
          </a:xfrm>
          <a:prstGeom prst="rect">
            <a:avLst/>
          </a:prstGeom>
          <a:noFill/>
          <a:ln w="28575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1" i="0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Recipe for writing interesting sentences and Paragraphs  about characters </a:t>
            </a:r>
          </a:p>
          <a:p>
            <a: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Start with an interesting </a:t>
            </a:r>
            <a:r>
              <a:rPr lang="en-GB" sz="2800" b="0" i="0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sentence starter </a:t>
            </a:r>
          </a:p>
          <a:p>
            <a: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Add a sensory </a:t>
            </a:r>
            <a:r>
              <a:rPr lang="en-GB" sz="2800" b="0" i="0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adjective or </a:t>
            </a:r>
          </a:p>
          <a:p>
            <a: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Add a </a:t>
            </a:r>
            <a:r>
              <a:rPr lang="en-GB" sz="2800" b="0" i="0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powerful verb or </a:t>
            </a:r>
          </a:p>
          <a:p>
            <a: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Add an </a:t>
            </a:r>
            <a:r>
              <a:rPr lang="en-GB" sz="2800" b="0" i="0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adverb </a:t>
            </a:r>
          </a:p>
          <a:p>
            <a: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Add an </a:t>
            </a:r>
            <a:r>
              <a:rPr lang="en-GB" sz="2800" b="0" i="0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embedded clause or subordinate clause </a:t>
            </a:r>
          </a:p>
          <a:p>
            <a: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Add </a:t>
            </a:r>
            <a:r>
              <a:rPr lang="en-GB" sz="2800" b="0" i="0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dialogue ( minimal) </a:t>
            </a:r>
          </a:p>
          <a:p>
            <a: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Add a</a:t>
            </a:r>
            <a:r>
              <a:rPr lang="en-GB" sz="2800" b="0" i="0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 </a:t>
            </a:r>
            <a:r>
              <a:rPr lang="en-GB" sz="2800" b="0" i="0" u="none" strike="noStrike" kern="0" cap="none" spc="0" baseline="0" dirty="0">
                <a:solidFill>
                  <a:srgbClr val="FF0000"/>
                </a:solidFill>
                <a:uFillTx/>
                <a:latin typeface="Calibri"/>
              </a:rPr>
              <a:t>M</a:t>
            </a:r>
            <a:r>
              <a:rPr lang="en-GB" sz="2800" b="0" i="0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etaphor/ Alliteration /  Simile/ Sibilance/ Personification </a:t>
            </a:r>
          </a:p>
          <a:p>
            <a: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Include </a:t>
            </a:r>
            <a:r>
              <a:rPr lang="en-GB" sz="2800" b="0" i="0" u="none" strike="noStrike" kern="0" cap="none" spc="0" baseline="0" dirty="0">
                <a:solidFill>
                  <a:srgbClr val="FF0000"/>
                </a:solidFill>
                <a:uFillTx/>
                <a:latin typeface="Calibri"/>
              </a:rPr>
              <a:t>P</a:t>
            </a:r>
            <a:r>
              <a:rPr lang="en-GB" sz="2800" b="0" i="0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athetic fallacy </a:t>
            </a:r>
          </a:p>
          <a:p>
            <a: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0" cap="none" spc="0" baseline="0" dirty="0">
                <a:solidFill>
                  <a:srgbClr val="FF0000"/>
                </a:solidFill>
                <a:uFillTx/>
                <a:latin typeface="Calibri"/>
              </a:rPr>
              <a:t>Add Juxtaposition</a:t>
            </a:r>
            <a:endParaRPr lang="en-GB" sz="2800" b="0" i="0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  <a:p>
            <a: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Use </a:t>
            </a:r>
            <a:r>
              <a:rPr lang="en-GB" sz="2800" b="0" i="0" u="none" strike="noStrike" kern="0" cap="none" spc="0" baseline="0" dirty="0">
                <a:solidFill>
                  <a:srgbClr val="FF0000"/>
                </a:solidFill>
                <a:uFillTx/>
                <a:latin typeface="Calibri"/>
              </a:rPr>
              <a:t>long and short sentences for effect</a:t>
            </a: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b="0" i="0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3B06470F-B883-419C-9F84-4A0BF179B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789" y="6190697"/>
            <a:ext cx="1622454" cy="501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48C20-365E-40CA-A721-77A8DBAE18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39727"/>
            <a:ext cx="10515600" cy="1325559"/>
          </a:xfrm>
          <a:ln w="57150">
            <a:solidFill>
              <a:srgbClr val="00B0F0"/>
            </a:solidFill>
            <a:prstDash val="solid"/>
          </a:ln>
        </p:spPr>
        <p:txBody>
          <a:bodyPr anchorCtr="1"/>
          <a:lstStyle/>
          <a:p>
            <a:pPr lvl="0" algn="ctr"/>
            <a:r>
              <a:rPr lang="en-GB"/>
              <a:t>Use </a:t>
            </a:r>
            <a:r>
              <a:rPr lang="en-GB">
                <a:solidFill>
                  <a:srgbClr val="FF0000"/>
                </a:solidFill>
              </a:rPr>
              <a:t>CLAMPS</a:t>
            </a:r>
            <a:r>
              <a:rPr lang="en-GB"/>
              <a:t> – to describe a character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EA18A-6A59-4089-8ED4-E507ADA17B1A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en-GB"/>
          </a:p>
          <a:p>
            <a:pPr lvl="0"/>
            <a:endParaRPr lang="en-GB"/>
          </a:p>
          <a:p>
            <a:pPr lvl="0"/>
            <a:endParaRPr lang="en-GB"/>
          </a:p>
          <a:p>
            <a:pPr lvl="0"/>
            <a:endParaRPr lang="en-GB"/>
          </a:p>
          <a:p>
            <a:pPr lvl="0" algn="ctr"/>
            <a:endParaRPr lang="en-GB"/>
          </a:p>
        </p:txBody>
      </p:sp>
      <p:sp>
        <p:nvSpPr>
          <p:cNvPr id="5" name="Speech Bubble: Oval 6">
            <a:extLst>
              <a:ext uri="{FF2B5EF4-FFF2-40B4-BE49-F238E27FC236}">
                <a16:creationId xmlns:a16="http://schemas.microsoft.com/office/drawing/2014/main" id="{656906A4-4A26-44FE-848E-33784838951C}"/>
              </a:ext>
            </a:extLst>
          </p:cNvPr>
          <p:cNvSpPr/>
          <p:nvPr/>
        </p:nvSpPr>
        <p:spPr>
          <a:xfrm>
            <a:off x="8449400" y="2992629"/>
            <a:ext cx="2663683" cy="1829814"/>
          </a:xfrm>
          <a:custGeom>
            <a:avLst>
              <a:gd name="f0" fmla="val -8774"/>
              <a:gd name="f1" fmla="val 21526"/>
            </a:avLst>
            <a:gdLst>
              <a:gd name="f2" fmla="val 21600000"/>
              <a:gd name="f3" fmla="val 10800000"/>
              <a:gd name="f4" fmla="val 5400000"/>
              <a:gd name="f5" fmla="val 180"/>
              <a:gd name="f6" fmla="val w"/>
              <a:gd name="f7" fmla="val h"/>
              <a:gd name="f8" fmla="*/ 5419351 1 1725033"/>
              <a:gd name="f9" fmla="val -2147483647"/>
              <a:gd name="f10" fmla="val 2147483647"/>
              <a:gd name="f11" fmla="min 0 21600"/>
              <a:gd name="f12" fmla="max 0 21600"/>
              <a:gd name="f13" fmla="+- 0 0 0"/>
              <a:gd name="f14" fmla="+- 0 0 180"/>
              <a:gd name="f15" fmla="+- 0 0 -194"/>
              <a:gd name="f16" fmla="*/ f6 1 21600"/>
              <a:gd name="f17" fmla="*/ f7 1 21600"/>
              <a:gd name="f18" fmla="*/ f8 1 180"/>
              <a:gd name="f19" fmla="pin -2147483647 f0 2147483647"/>
              <a:gd name="f20" fmla="pin -2147483647 f1 2147483647"/>
              <a:gd name="f21" fmla="+- f12 0 f11"/>
              <a:gd name="f22" fmla="*/ f13 f3 1"/>
              <a:gd name="f23" fmla="*/ f14 f3 1"/>
              <a:gd name="f24" fmla="*/ f15 f3 1"/>
              <a:gd name="f25" fmla="+- f19 0 10800"/>
              <a:gd name="f26" fmla="+- f20 0 10800"/>
              <a:gd name="f27" fmla="*/ f19 f16 1"/>
              <a:gd name="f28" fmla="*/ f20 f17 1"/>
              <a:gd name="f29" fmla="*/ 3200 f16 1"/>
              <a:gd name="f30" fmla="*/ 18400 f16 1"/>
              <a:gd name="f31" fmla="*/ 18400 f17 1"/>
              <a:gd name="f32" fmla="*/ 3200 f17 1"/>
              <a:gd name="f33" fmla="*/ f21 1 2"/>
              <a:gd name="f34" fmla="*/ 3160 f16 1"/>
              <a:gd name="f35" fmla="*/ 3160 f17 1"/>
              <a:gd name="f36" fmla="*/ f22 1 f5"/>
              <a:gd name="f37" fmla="*/ 18440 f17 1"/>
              <a:gd name="f38" fmla="*/ f23 1 f5"/>
              <a:gd name="f39" fmla="*/ 18440 f16 1"/>
              <a:gd name="f40" fmla="*/ f24 1 f5"/>
              <a:gd name="f41" fmla="*/ f25 f25 1"/>
              <a:gd name="f42" fmla="*/ f26 f26 1"/>
              <a:gd name="f43" fmla="+- 0 0 f26"/>
              <a:gd name="f44" fmla="+- 0 0 f25"/>
              <a:gd name="f45" fmla="+- f11 f33 0"/>
              <a:gd name="f46" fmla="*/ f33 f33 1"/>
              <a:gd name="f47" fmla="+- f36 0 f4"/>
              <a:gd name="f48" fmla="+- f38 0 f4"/>
              <a:gd name="f49" fmla="+- f40 0 f4"/>
              <a:gd name="f50" fmla="+- f41 f42 0"/>
              <a:gd name="f51" fmla="at2 f43 f44"/>
              <a:gd name="f52" fmla="sqrt f50"/>
              <a:gd name="f53" fmla="+- f51 f4 0"/>
              <a:gd name="f54" fmla="+- f52 0 10800"/>
              <a:gd name="f55" fmla="*/ f53 f8 1"/>
              <a:gd name="f56" fmla="*/ f55 1 f3"/>
              <a:gd name="f57" fmla="+- 0 0 f56"/>
              <a:gd name="f58" fmla="val f57"/>
              <a:gd name="f59" fmla="*/ f58 1 f18"/>
              <a:gd name="f60" fmla="+- f59 0 10"/>
              <a:gd name="f61" fmla="+- f59 10 0"/>
              <a:gd name="f62" fmla="*/ f59 f18 1"/>
              <a:gd name="f63" fmla="+- 0 0 f62"/>
              <a:gd name="f64" fmla="*/ f60 f18 1"/>
              <a:gd name="f65" fmla="*/ f61 f18 1"/>
              <a:gd name="f66" fmla="*/ f63 f3 1"/>
              <a:gd name="f67" fmla="+- 0 0 f64"/>
              <a:gd name="f68" fmla="+- 0 0 f65"/>
              <a:gd name="f69" fmla="*/ f66 1 f8"/>
              <a:gd name="f70" fmla="*/ f67 f3 1"/>
              <a:gd name="f71" fmla="*/ f68 f3 1"/>
              <a:gd name="f72" fmla="+- f69 0 f4"/>
              <a:gd name="f73" fmla="*/ f70 1 f8"/>
              <a:gd name="f74" fmla="*/ f71 1 f8"/>
              <a:gd name="f75" fmla="sin 1 f72"/>
              <a:gd name="f76" fmla="cos 1 f72"/>
              <a:gd name="f77" fmla="+- f73 0 f4"/>
              <a:gd name="f78" fmla="+- f74 0 f4"/>
              <a:gd name="f79" fmla="+- 0 0 f75"/>
              <a:gd name="f80" fmla="+- 0 0 f76"/>
              <a:gd name="f81" fmla="sin 1 f77"/>
              <a:gd name="f82" fmla="cos 1 f77"/>
              <a:gd name="f83" fmla="sin 1 f78"/>
              <a:gd name="f84" fmla="cos 1 f78"/>
              <a:gd name="f85" fmla="*/ 10800 f79 1"/>
              <a:gd name="f86" fmla="*/ 10800 f80 1"/>
              <a:gd name="f87" fmla="+- 0 0 f81"/>
              <a:gd name="f88" fmla="+- 0 0 f82"/>
              <a:gd name="f89" fmla="+- 0 0 f83"/>
              <a:gd name="f90" fmla="+- 0 0 f84"/>
              <a:gd name="f91" fmla="+- f85 10800 0"/>
              <a:gd name="f92" fmla="+- f86 10800 0"/>
              <a:gd name="f93" fmla="*/ 10800 f87 1"/>
              <a:gd name="f94" fmla="*/ 10800 f88 1"/>
              <a:gd name="f95" fmla="*/ 10800 f89 1"/>
              <a:gd name="f96" fmla="*/ 10800 f90 1"/>
              <a:gd name="f97" fmla="?: f54 f19 f91"/>
              <a:gd name="f98" fmla="?: f54 f20 f92"/>
              <a:gd name="f99" fmla="+- f93 10800 0"/>
              <a:gd name="f100" fmla="+- f94 10800 0"/>
              <a:gd name="f101" fmla="+- f95 10800 0"/>
              <a:gd name="f102" fmla="+- f96 10800 0"/>
              <a:gd name="f103" fmla="+- f101 0 f45"/>
              <a:gd name="f104" fmla="+- f102 0 f45"/>
              <a:gd name="f105" fmla="+- f99 0 f45"/>
              <a:gd name="f106" fmla="+- f100 0 f45"/>
              <a:gd name="f107" fmla="*/ f97 f16 1"/>
              <a:gd name="f108" fmla="*/ f98 f17 1"/>
              <a:gd name="f109" fmla="at2 f103 f104"/>
              <a:gd name="f110" fmla="at2 f105 f106"/>
              <a:gd name="f111" fmla="+- f109 f4 0"/>
              <a:gd name="f112" fmla="+- f110 f4 0"/>
              <a:gd name="f113" fmla="*/ f111 f8 1"/>
              <a:gd name="f114" fmla="*/ f112 f8 1"/>
              <a:gd name="f115" fmla="*/ f113 1 f3"/>
              <a:gd name="f116" fmla="*/ f114 1 f3"/>
              <a:gd name="f117" fmla="+- 0 0 f115"/>
              <a:gd name="f118" fmla="+- 0 0 f116"/>
              <a:gd name="f119" fmla="+- 0 0 f117"/>
              <a:gd name="f120" fmla="+- 0 0 f118"/>
              <a:gd name="f121" fmla="*/ f119 f3 1"/>
              <a:gd name="f122" fmla="*/ f120 f3 1"/>
              <a:gd name="f123" fmla="*/ f121 1 f8"/>
              <a:gd name="f124" fmla="*/ f122 1 f8"/>
              <a:gd name="f125" fmla="+- f123 0 f4"/>
              <a:gd name="f126" fmla="+- f124 0 f4"/>
              <a:gd name="f127" fmla="cos 1 f125"/>
              <a:gd name="f128" fmla="sin 1 f125"/>
              <a:gd name="f129" fmla="+- f126 0 f125"/>
              <a:gd name="f130" fmla="+- 0 0 f127"/>
              <a:gd name="f131" fmla="+- 0 0 f128"/>
              <a:gd name="f132" fmla="+- f129 f2 0"/>
              <a:gd name="f133" fmla="*/ f33 f130 1"/>
              <a:gd name="f134" fmla="*/ f33 f131 1"/>
              <a:gd name="f135" fmla="?: f129 f129 f132"/>
              <a:gd name="f136" fmla="*/ f133 f133 1"/>
              <a:gd name="f137" fmla="*/ f134 f134 1"/>
              <a:gd name="f138" fmla="+- f136 f137 0"/>
              <a:gd name="f139" fmla="sqrt f138"/>
              <a:gd name="f140" fmla="*/ f46 1 f139"/>
              <a:gd name="f141" fmla="*/ f130 f140 1"/>
              <a:gd name="f142" fmla="*/ f131 f140 1"/>
              <a:gd name="f143" fmla="+- f45 0 f141"/>
              <a:gd name="f144" fmla="+- f45 0 f142"/>
            </a:gdLst>
            <a:ahLst>
              <a:ahXY gdRefX="f0" minX="f9" maxX="f10" gdRefY="f1" minY="f9" maxY="f10">
                <a:pos x="f27" y="f28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7">
                <a:pos x="f34" y="f35"/>
              </a:cxn>
              <a:cxn ang="f48">
                <a:pos x="f34" y="f37"/>
              </a:cxn>
              <a:cxn ang="f48">
                <a:pos x="f39" y="f37"/>
              </a:cxn>
              <a:cxn ang="f47">
                <a:pos x="f39" y="f35"/>
              </a:cxn>
              <a:cxn ang="f49">
                <a:pos x="f107" y="f108"/>
              </a:cxn>
            </a:cxnLst>
            <a:rect l="f29" t="f32" r="f30" b="f31"/>
            <a:pathLst>
              <a:path w="21600" h="21600">
                <a:moveTo>
                  <a:pt x="f143" y="f144"/>
                </a:moveTo>
                <a:arcTo wR="f33" hR="f33" stAng="f125" swAng="f135"/>
                <a:lnTo>
                  <a:pt x="f97" y="f98"/>
                </a:lnTo>
                <a:close/>
              </a:path>
            </a:pathLst>
          </a:custGeom>
          <a:solidFill>
            <a:srgbClr val="FFFFFF"/>
          </a:solidFill>
          <a:ln w="3810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Personality </a:t>
            </a:r>
          </a:p>
        </p:txBody>
      </p:sp>
      <p:sp>
        <p:nvSpPr>
          <p:cNvPr id="6" name="Speech Bubble: Oval 7">
            <a:extLst>
              <a:ext uri="{FF2B5EF4-FFF2-40B4-BE49-F238E27FC236}">
                <a16:creationId xmlns:a16="http://schemas.microsoft.com/office/drawing/2014/main" id="{DA43D4B4-58F7-460A-938E-F2F7532E5B8A}"/>
              </a:ext>
            </a:extLst>
          </p:cNvPr>
          <p:cNvSpPr/>
          <p:nvPr/>
        </p:nvSpPr>
        <p:spPr>
          <a:xfrm>
            <a:off x="1056498" y="5075247"/>
            <a:ext cx="2663683" cy="1577010"/>
          </a:xfrm>
          <a:custGeom>
            <a:avLst>
              <a:gd name="f0" fmla="val 30479"/>
              <a:gd name="f1" fmla="val 11049"/>
            </a:avLst>
            <a:gdLst>
              <a:gd name="f2" fmla="val 21600000"/>
              <a:gd name="f3" fmla="val 10800000"/>
              <a:gd name="f4" fmla="val 5400000"/>
              <a:gd name="f5" fmla="val 180"/>
              <a:gd name="f6" fmla="val w"/>
              <a:gd name="f7" fmla="val h"/>
              <a:gd name="f8" fmla="*/ 5419351 1 1725033"/>
              <a:gd name="f9" fmla="val -2147483647"/>
              <a:gd name="f10" fmla="val 2147483647"/>
              <a:gd name="f11" fmla="min 0 21600"/>
              <a:gd name="f12" fmla="max 0 21600"/>
              <a:gd name="f13" fmla="+- 0 0 0"/>
              <a:gd name="f14" fmla="+- 0 0 180"/>
              <a:gd name="f15" fmla="+- 0 0 -194"/>
              <a:gd name="f16" fmla="*/ f6 1 21600"/>
              <a:gd name="f17" fmla="*/ f7 1 21600"/>
              <a:gd name="f18" fmla="*/ f8 1 180"/>
              <a:gd name="f19" fmla="pin -2147483647 f0 2147483647"/>
              <a:gd name="f20" fmla="pin -2147483647 f1 2147483647"/>
              <a:gd name="f21" fmla="+- f12 0 f11"/>
              <a:gd name="f22" fmla="*/ f13 f3 1"/>
              <a:gd name="f23" fmla="*/ f14 f3 1"/>
              <a:gd name="f24" fmla="*/ f15 f3 1"/>
              <a:gd name="f25" fmla="+- f19 0 10800"/>
              <a:gd name="f26" fmla="+- f20 0 10800"/>
              <a:gd name="f27" fmla="*/ f19 f16 1"/>
              <a:gd name="f28" fmla="*/ f20 f17 1"/>
              <a:gd name="f29" fmla="*/ 3200 f16 1"/>
              <a:gd name="f30" fmla="*/ 18400 f16 1"/>
              <a:gd name="f31" fmla="*/ 18400 f17 1"/>
              <a:gd name="f32" fmla="*/ 3200 f17 1"/>
              <a:gd name="f33" fmla="*/ f21 1 2"/>
              <a:gd name="f34" fmla="*/ 3160 f16 1"/>
              <a:gd name="f35" fmla="*/ 3160 f17 1"/>
              <a:gd name="f36" fmla="*/ f22 1 f5"/>
              <a:gd name="f37" fmla="*/ 18440 f17 1"/>
              <a:gd name="f38" fmla="*/ f23 1 f5"/>
              <a:gd name="f39" fmla="*/ 18440 f16 1"/>
              <a:gd name="f40" fmla="*/ f24 1 f5"/>
              <a:gd name="f41" fmla="*/ f25 f25 1"/>
              <a:gd name="f42" fmla="*/ f26 f26 1"/>
              <a:gd name="f43" fmla="+- 0 0 f26"/>
              <a:gd name="f44" fmla="+- 0 0 f25"/>
              <a:gd name="f45" fmla="+- f11 f33 0"/>
              <a:gd name="f46" fmla="*/ f33 f33 1"/>
              <a:gd name="f47" fmla="+- f36 0 f4"/>
              <a:gd name="f48" fmla="+- f38 0 f4"/>
              <a:gd name="f49" fmla="+- f40 0 f4"/>
              <a:gd name="f50" fmla="+- f41 f42 0"/>
              <a:gd name="f51" fmla="at2 f43 f44"/>
              <a:gd name="f52" fmla="sqrt f50"/>
              <a:gd name="f53" fmla="+- f51 f4 0"/>
              <a:gd name="f54" fmla="+- f52 0 10800"/>
              <a:gd name="f55" fmla="*/ f53 f8 1"/>
              <a:gd name="f56" fmla="*/ f55 1 f3"/>
              <a:gd name="f57" fmla="+- 0 0 f56"/>
              <a:gd name="f58" fmla="val f57"/>
              <a:gd name="f59" fmla="*/ f58 1 f18"/>
              <a:gd name="f60" fmla="+- f59 0 10"/>
              <a:gd name="f61" fmla="+- f59 10 0"/>
              <a:gd name="f62" fmla="*/ f59 f18 1"/>
              <a:gd name="f63" fmla="+- 0 0 f62"/>
              <a:gd name="f64" fmla="*/ f60 f18 1"/>
              <a:gd name="f65" fmla="*/ f61 f18 1"/>
              <a:gd name="f66" fmla="*/ f63 f3 1"/>
              <a:gd name="f67" fmla="+- 0 0 f64"/>
              <a:gd name="f68" fmla="+- 0 0 f65"/>
              <a:gd name="f69" fmla="*/ f66 1 f8"/>
              <a:gd name="f70" fmla="*/ f67 f3 1"/>
              <a:gd name="f71" fmla="*/ f68 f3 1"/>
              <a:gd name="f72" fmla="+- f69 0 f4"/>
              <a:gd name="f73" fmla="*/ f70 1 f8"/>
              <a:gd name="f74" fmla="*/ f71 1 f8"/>
              <a:gd name="f75" fmla="sin 1 f72"/>
              <a:gd name="f76" fmla="cos 1 f72"/>
              <a:gd name="f77" fmla="+- f73 0 f4"/>
              <a:gd name="f78" fmla="+- f74 0 f4"/>
              <a:gd name="f79" fmla="+- 0 0 f75"/>
              <a:gd name="f80" fmla="+- 0 0 f76"/>
              <a:gd name="f81" fmla="sin 1 f77"/>
              <a:gd name="f82" fmla="cos 1 f77"/>
              <a:gd name="f83" fmla="sin 1 f78"/>
              <a:gd name="f84" fmla="cos 1 f78"/>
              <a:gd name="f85" fmla="*/ 10800 f79 1"/>
              <a:gd name="f86" fmla="*/ 10800 f80 1"/>
              <a:gd name="f87" fmla="+- 0 0 f81"/>
              <a:gd name="f88" fmla="+- 0 0 f82"/>
              <a:gd name="f89" fmla="+- 0 0 f83"/>
              <a:gd name="f90" fmla="+- 0 0 f84"/>
              <a:gd name="f91" fmla="+- f85 10800 0"/>
              <a:gd name="f92" fmla="+- f86 10800 0"/>
              <a:gd name="f93" fmla="*/ 10800 f87 1"/>
              <a:gd name="f94" fmla="*/ 10800 f88 1"/>
              <a:gd name="f95" fmla="*/ 10800 f89 1"/>
              <a:gd name="f96" fmla="*/ 10800 f90 1"/>
              <a:gd name="f97" fmla="?: f54 f19 f91"/>
              <a:gd name="f98" fmla="?: f54 f20 f92"/>
              <a:gd name="f99" fmla="+- f93 10800 0"/>
              <a:gd name="f100" fmla="+- f94 10800 0"/>
              <a:gd name="f101" fmla="+- f95 10800 0"/>
              <a:gd name="f102" fmla="+- f96 10800 0"/>
              <a:gd name="f103" fmla="+- f101 0 f45"/>
              <a:gd name="f104" fmla="+- f102 0 f45"/>
              <a:gd name="f105" fmla="+- f99 0 f45"/>
              <a:gd name="f106" fmla="+- f100 0 f45"/>
              <a:gd name="f107" fmla="*/ f97 f16 1"/>
              <a:gd name="f108" fmla="*/ f98 f17 1"/>
              <a:gd name="f109" fmla="at2 f103 f104"/>
              <a:gd name="f110" fmla="at2 f105 f106"/>
              <a:gd name="f111" fmla="+- f109 f4 0"/>
              <a:gd name="f112" fmla="+- f110 f4 0"/>
              <a:gd name="f113" fmla="*/ f111 f8 1"/>
              <a:gd name="f114" fmla="*/ f112 f8 1"/>
              <a:gd name="f115" fmla="*/ f113 1 f3"/>
              <a:gd name="f116" fmla="*/ f114 1 f3"/>
              <a:gd name="f117" fmla="+- 0 0 f115"/>
              <a:gd name="f118" fmla="+- 0 0 f116"/>
              <a:gd name="f119" fmla="+- 0 0 f117"/>
              <a:gd name="f120" fmla="+- 0 0 f118"/>
              <a:gd name="f121" fmla="*/ f119 f3 1"/>
              <a:gd name="f122" fmla="*/ f120 f3 1"/>
              <a:gd name="f123" fmla="*/ f121 1 f8"/>
              <a:gd name="f124" fmla="*/ f122 1 f8"/>
              <a:gd name="f125" fmla="+- f123 0 f4"/>
              <a:gd name="f126" fmla="+- f124 0 f4"/>
              <a:gd name="f127" fmla="cos 1 f125"/>
              <a:gd name="f128" fmla="sin 1 f125"/>
              <a:gd name="f129" fmla="+- f126 0 f125"/>
              <a:gd name="f130" fmla="+- 0 0 f127"/>
              <a:gd name="f131" fmla="+- 0 0 f128"/>
              <a:gd name="f132" fmla="+- f129 f2 0"/>
              <a:gd name="f133" fmla="*/ f33 f130 1"/>
              <a:gd name="f134" fmla="*/ f33 f131 1"/>
              <a:gd name="f135" fmla="?: f129 f129 f132"/>
              <a:gd name="f136" fmla="*/ f133 f133 1"/>
              <a:gd name="f137" fmla="*/ f134 f134 1"/>
              <a:gd name="f138" fmla="+- f136 f137 0"/>
              <a:gd name="f139" fmla="sqrt f138"/>
              <a:gd name="f140" fmla="*/ f46 1 f139"/>
              <a:gd name="f141" fmla="*/ f130 f140 1"/>
              <a:gd name="f142" fmla="*/ f131 f140 1"/>
              <a:gd name="f143" fmla="+- f45 0 f141"/>
              <a:gd name="f144" fmla="+- f45 0 f142"/>
            </a:gdLst>
            <a:ahLst>
              <a:ahXY gdRefX="f0" minX="f9" maxX="f10" gdRefY="f1" minY="f9" maxY="f10">
                <a:pos x="f27" y="f28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7">
                <a:pos x="f34" y="f35"/>
              </a:cxn>
              <a:cxn ang="f48">
                <a:pos x="f34" y="f37"/>
              </a:cxn>
              <a:cxn ang="f48">
                <a:pos x="f39" y="f37"/>
              </a:cxn>
              <a:cxn ang="f47">
                <a:pos x="f39" y="f35"/>
              </a:cxn>
              <a:cxn ang="f49">
                <a:pos x="f107" y="f108"/>
              </a:cxn>
            </a:cxnLst>
            <a:rect l="f29" t="f32" r="f30" b="f31"/>
            <a:pathLst>
              <a:path w="21600" h="21600">
                <a:moveTo>
                  <a:pt x="f143" y="f144"/>
                </a:moveTo>
                <a:arcTo wR="f33" hR="f33" stAng="f125" swAng="f135"/>
                <a:lnTo>
                  <a:pt x="f97" y="f98"/>
                </a:lnTo>
                <a:close/>
              </a:path>
            </a:pathLst>
          </a:custGeom>
          <a:solidFill>
            <a:srgbClr val="FFFFFF"/>
          </a:solidFill>
          <a:ln w="38100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Clothing and garments </a:t>
            </a: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7" name="Speech Bubble: Oval 8">
            <a:extLst>
              <a:ext uri="{FF2B5EF4-FFF2-40B4-BE49-F238E27FC236}">
                <a16:creationId xmlns:a16="http://schemas.microsoft.com/office/drawing/2014/main" id="{1E0F5B54-7C42-430C-8EF9-E628DAC9331D}"/>
              </a:ext>
            </a:extLst>
          </p:cNvPr>
          <p:cNvSpPr/>
          <p:nvPr/>
        </p:nvSpPr>
        <p:spPr>
          <a:xfrm>
            <a:off x="8332226" y="4822443"/>
            <a:ext cx="2663683" cy="1829814"/>
          </a:xfrm>
          <a:custGeom>
            <a:avLst>
              <a:gd name="f0" fmla="val -8736"/>
              <a:gd name="f1" fmla="val 9457"/>
            </a:avLst>
            <a:gdLst>
              <a:gd name="f2" fmla="val 21600000"/>
              <a:gd name="f3" fmla="val 10800000"/>
              <a:gd name="f4" fmla="val 5400000"/>
              <a:gd name="f5" fmla="val 180"/>
              <a:gd name="f6" fmla="val w"/>
              <a:gd name="f7" fmla="val h"/>
              <a:gd name="f8" fmla="*/ 5419351 1 1725033"/>
              <a:gd name="f9" fmla="val -2147483647"/>
              <a:gd name="f10" fmla="val 2147483647"/>
              <a:gd name="f11" fmla="min 0 21600"/>
              <a:gd name="f12" fmla="max 0 21600"/>
              <a:gd name="f13" fmla="+- 0 0 0"/>
              <a:gd name="f14" fmla="+- 0 0 180"/>
              <a:gd name="f15" fmla="+- 0 0 -194"/>
              <a:gd name="f16" fmla="*/ f6 1 21600"/>
              <a:gd name="f17" fmla="*/ f7 1 21600"/>
              <a:gd name="f18" fmla="*/ f8 1 180"/>
              <a:gd name="f19" fmla="pin -2147483647 f0 2147483647"/>
              <a:gd name="f20" fmla="pin -2147483647 f1 2147483647"/>
              <a:gd name="f21" fmla="+- f12 0 f11"/>
              <a:gd name="f22" fmla="*/ f13 f3 1"/>
              <a:gd name="f23" fmla="*/ f14 f3 1"/>
              <a:gd name="f24" fmla="*/ f15 f3 1"/>
              <a:gd name="f25" fmla="+- f19 0 10800"/>
              <a:gd name="f26" fmla="+- f20 0 10800"/>
              <a:gd name="f27" fmla="*/ f19 f16 1"/>
              <a:gd name="f28" fmla="*/ f20 f17 1"/>
              <a:gd name="f29" fmla="*/ 3200 f16 1"/>
              <a:gd name="f30" fmla="*/ 18400 f16 1"/>
              <a:gd name="f31" fmla="*/ 18400 f17 1"/>
              <a:gd name="f32" fmla="*/ 3200 f17 1"/>
              <a:gd name="f33" fmla="*/ f21 1 2"/>
              <a:gd name="f34" fmla="*/ 3160 f16 1"/>
              <a:gd name="f35" fmla="*/ 3160 f17 1"/>
              <a:gd name="f36" fmla="*/ f22 1 f5"/>
              <a:gd name="f37" fmla="*/ 18440 f17 1"/>
              <a:gd name="f38" fmla="*/ f23 1 f5"/>
              <a:gd name="f39" fmla="*/ 18440 f16 1"/>
              <a:gd name="f40" fmla="*/ f24 1 f5"/>
              <a:gd name="f41" fmla="*/ f25 f25 1"/>
              <a:gd name="f42" fmla="*/ f26 f26 1"/>
              <a:gd name="f43" fmla="+- 0 0 f26"/>
              <a:gd name="f44" fmla="+- 0 0 f25"/>
              <a:gd name="f45" fmla="+- f11 f33 0"/>
              <a:gd name="f46" fmla="*/ f33 f33 1"/>
              <a:gd name="f47" fmla="+- f36 0 f4"/>
              <a:gd name="f48" fmla="+- f38 0 f4"/>
              <a:gd name="f49" fmla="+- f40 0 f4"/>
              <a:gd name="f50" fmla="+- f41 f42 0"/>
              <a:gd name="f51" fmla="at2 f43 f44"/>
              <a:gd name="f52" fmla="sqrt f50"/>
              <a:gd name="f53" fmla="+- f51 f4 0"/>
              <a:gd name="f54" fmla="+- f52 0 10800"/>
              <a:gd name="f55" fmla="*/ f53 f8 1"/>
              <a:gd name="f56" fmla="*/ f55 1 f3"/>
              <a:gd name="f57" fmla="+- 0 0 f56"/>
              <a:gd name="f58" fmla="val f57"/>
              <a:gd name="f59" fmla="*/ f58 1 f18"/>
              <a:gd name="f60" fmla="+- f59 0 10"/>
              <a:gd name="f61" fmla="+- f59 10 0"/>
              <a:gd name="f62" fmla="*/ f59 f18 1"/>
              <a:gd name="f63" fmla="+- 0 0 f62"/>
              <a:gd name="f64" fmla="*/ f60 f18 1"/>
              <a:gd name="f65" fmla="*/ f61 f18 1"/>
              <a:gd name="f66" fmla="*/ f63 f3 1"/>
              <a:gd name="f67" fmla="+- 0 0 f64"/>
              <a:gd name="f68" fmla="+- 0 0 f65"/>
              <a:gd name="f69" fmla="*/ f66 1 f8"/>
              <a:gd name="f70" fmla="*/ f67 f3 1"/>
              <a:gd name="f71" fmla="*/ f68 f3 1"/>
              <a:gd name="f72" fmla="+- f69 0 f4"/>
              <a:gd name="f73" fmla="*/ f70 1 f8"/>
              <a:gd name="f74" fmla="*/ f71 1 f8"/>
              <a:gd name="f75" fmla="sin 1 f72"/>
              <a:gd name="f76" fmla="cos 1 f72"/>
              <a:gd name="f77" fmla="+- f73 0 f4"/>
              <a:gd name="f78" fmla="+- f74 0 f4"/>
              <a:gd name="f79" fmla="+- 0 0 f75"/>
              <a:gd name="f80" fmla="+- 0 0 f76"/>
              <a:gd name="f81" fmla="sin 1 f77"/>
              <a:gd name="f82" fmla="cos 1 f77"/>
              <a:gd name="f83" fmla="sin 1 f78"/>
              <a:gd name="f84" fmla="cos 1 f78"/>
              <a:gd name="f85" fmla="*/ 10800 f79 1"/>
              <a:gd name="f86" fmla="*/ 10800 f80 1"/>
              <a:gd name="f87" fmla="+- 0 0 f81"/>
              <a:gd name="f88" fmla="+- 0 0 f82"/>
              <a:gd name="f89" fmla="+- 0 0 f83"/>
              <a:gd name="f90" fmla="+- 0 0 f84"/>
              <a:gd name="f91" fmla="+- f85 10800 0"/>
              <a:gd name="f92" fmla="+- f86 10800 0"/>
              <a:gd name="f93" fmla="*/ 10800 f87 1"/>
              <a:gd name="f94" fmla="*/ 10800 f88 1"/>
              <a:gd name="f95" fmla="*/ 10800 f89 1"/>
              <a:gd name="f96" fmla="*/ 10800 f90 1"/>
              <a:gd name="f97" fmla="?: f54 f19 f91"/>
              <a:gd name="f98" fmla="?: f54 f20 f92"/>
              <a:gd name="f99" fmla="+- f93 10800 0"/>
              <a:gd name="f100" fmla="+- f94 10800 0"/>
              <a:gd name="f101" fmla="+- f95 10800 0"/>
              <a:gd name="f102" fmla="+- f96 10800 0"/>
              <a:gd name="f103" fmla="+- f101 0 f45"/>
              <a:gd name="f104" fmla="+- f102 0 f45"/>
              <a:gd name="f105" fmla="+- f99 0 f45"/>
              <a:gd name="f106" fmla="+- f100 0 f45"/>
              <a:gd name="f107" fmla="*/ f97 f16 1"/>
              <a:gd name="f108" fmla="*/ f98 f17 1"/>
              <a:gd name="f109" fmla="at2 f103 f104"/>
              <a:gd name="f110" fmla="at2 f105 f106"/>
              <a:gd name="f111" fmla="+- f109 f4 0"/>
              <a:gd name="f112" fmla="+- f110 f4 0"/>
              <a:gd name="f113" fmla="*/ f111 f8 1"/>
              <a:gd name="f114" fmla="*/ f112 f8 1"/>
              <a:gd name="f115" fmla="*/ f113 1 f3"/>
              <a:gd name="f116" fmla="*/ f114 1 f3"/>
              <a:gd name="f117" fmla="+- 0 0 f115"/>
              <a:gd name="f118" fmla="+- 0 0 f116"/>
              <a:gd name="f119" fmla="+- 0 0 f117"/>
              <a:gd name="f120" fmla="+- 0 0 f118"/>
              <a:gd name="f121" fmla="*/ f119 f3 1"/>
              <a:gd name="f122" fmla="*/ f120 f3 1"/>
              <a:gd name="f123" fmla="*/ f121 1 f8"/>
              <a:gd name="f124" fmla="*/ f122 1 f8"/>
              <a:gd name="f125" fmla="+- f123 0 f4"/>
              <a:gd name="f126" fmla="+- f124 0 f4"/>
              <a:gd name="f127" fmla="cos 1 f125"/>
              <a:gd name="f128" fmla="sin 1 f125"/>
              <a:gd name="f129" fmla="+- f126 0 f125"/>
              <a:gd name="f130" fmla="+- 0 0 f127"/>
              <a:gd name="f131" fmla="+- 0 0 f128"/>
              <a:gd name="f132" fmla="+- f129 f2 0"/>
              <a:gd name="f133" fmla="*/ f33 f130 1"/>
              <a:gd name="f134" fmla="*/ f33 f131 1"/>
              <a:gd name="f135" fmla="?: f129 f129 f132"/>
              <a:gd name="f136" fmla="*/ f133 f133 1"/>
              <a:gd name="f137" fmla="*/ f134 f134 1"/>
              <a:gd name="f138" fmla="+- f136 f137 0"/>
              <a:gd name="f139" fmla="sqrt f138"/>
              <a:gd name="f140" fmla="*/ f46 1 f139"/>
              <a:gd name="f141" fmla="*/ f130 f140 1"/>
              <a:gd name="f142" fmla="*/ f131 f140 1"/>
              <a:gd name="f143" fmla="+- f45 0 f141"/>
              <a:gd name="f144" fmla="+- f45 0 f142"/>
            </a:gdLst>
            <a:ahLst>
              <a:ahXY gdRefX="f0" minX="f9" maxX="f10" gdRefY="f1" minY="f9" maxY="f10">
                <a:pos x="f27" y="f28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7">
                <a:pos x="f34" y="f35"/>
              </a:cxn>
              <a:cxn ang="f48">
                <a:pos x="f34" y="f37"/>
              </a:cxn>
              <a:cxn ang="f48">
                <a:pos x="f39" y="f37"/>
              </a:cxn>
              <a:cxn ang="f47">
                <a:pos x="f39" y="f35"/>
              </a:cxn>
              <a:cxn ang="f49">
                <a:pos x="f107" y="f108"/>
              </a:cxn>
            </a:cxnLst>
            <a:rect l="f29" t="f32" r="f30" b="f31"/>
            <a:pathLst>
              <a:path w="21600" h="21600">
                <a:moveTo>
                  <a:pt x="f143" y="f144"/>
                </a:moveTo>
                <a:arcTo wR="f33" hR="f33" stAng="f125" swAng="f135"/>
                <a:lnTo>
                  <a:pt x="f97" y="f98"/>
                </a:lnTo>
                <a:close/>
              </a:path>
            </a:pathLst>
          </a:custGeom>
          <a:solidFill>
            <a:srgbClr val="FFFFFF"/>
          </a:solidFill>
          <a:ln w="38100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Strengths and  Weaknesses</a:t>
            </a:r>
            <a:r>
              <a:rPr lang="en-GB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 </a:t>
            </a:r>
          </a:p>
        </p:txBody>
      </p:sp>
      <p:sp>
        <p:nvSpPr>
          <p:cNvPr id="8" name="Speech Bubble: Oval 9">
            <a:extLst>
              <a:ext uri="{FF2B5EF4-FFF2-40B4-BE49-F238E27FC236}">
                <a16:creationId xmlns:a16="http://schemas.microsoft.com/office/drawing/2014/main" id="{C64C9883-B1A6-4224-B9AD-A06E219C6DB4}"/>
              </a:ext>
            </a:extLst>
          </p:cNvPr>
          <p:cNvSpPr/>
          <p:nvPr/>
        </p:nvSpPr>
        <p:spPr>
          <a:xfrm>
            <a:off x="6483817" y="1604009"/>
            <a:ext cx="2663683" cy="1829814"/>
          </a:xfrm>
          <a:custGeom>
            <a:avLst>
              <a:gd name="f0" fmla="val 728"/>
              <a:gd name="f1" fmla="val 25273"/>
            </a:avLst>
            <a:gdLst>
              <a:gd name="f2" fmla="val 21600000"/>
              <a:gd name="f3" fmla="val 10800000"/>
              <a:gd name="f4" fmla="val 5400000"/>
              <a:gd name="f5" fmla="val 180"/>
              <a:gd name="f6" fmla="val w"/>
              <a:gd name="f7" fmla="val h"/>
              <a:gd name="f8" fmla="*/ 5419351 1 1725033"/>
              <a:gd name="f9" fmla="val -2147483647"/>
              <a:gd name="f10" fmla="val 2147483647"/>
              <a:gd name="f11" fmla="min 0 21600"/>
              <a:gd name="f12" fmla="max 0 21600"/>
              <a:gd name="f13" fmla="+- 0 0 0"/>
              <a:gd name="f14" fmla="+- 0 0 180"/>
              <a:gd name="f15" fmla="+- 0 0 -194"/>
              <a:gd name="f16" fmla="*/ f6 1 21600"/>
              <a:gd name="f17" fmla="*/ f7 1 21600"/>
              <a:gd name="f18" fmla="*/ f8 1 180"/>
              <a:gd name="f19" fmla="pin -2147483647 f0 2147483647"/>
              <a:gd name="f20" fmla="pin -2147483647 f1 2147483647"/>
              <a:gd name="f21" fmla="+- f12 0 f11"/>
              <a:gd name="f22" fmla="*/ f13 f3 1"/>
              <a:gd name="f23" fmla="*/ f14 f3 1"/>
              <a:gd name="f24" fmla="*/ f15 f3 1"/>
              <a:gd name="f25" fmla="+- f19 0 10800"/>
              <a:gd name="f26" fmla="+- f20 0 10800"/>
              <a:gd name="f27" fmla="*/ f19 f16 1"/>
              <a:gd name="f28" fmla="*/ f20 f17 1"/>
              <a:gd name="f29" fmla="*/ 3200 f16 1"/>
              <a:gd name="f30" fmla="*/ 18400 f16 1"/>
              <a:gd name="f31" fmla="*/ 18400 f17 1"/>
              <a:gd name="f32" fmla="*/ 3200 f17 1"/>
              <a:gd name="f33" fmla="*/ f21 1 2"/>
              <a:gd name="f34" fmla="*/ 3160 f16 1"/>
              <a:gd name="f35" fmla="*/ 3160 f17 1"/>
              <a:gd name="f36" fmla="*/ f22 1 f5"/>
              <a:gd name="f37" fmla="*/ 18440 f17 1"/>
              <a:gd name="f38" fmla="*/ f23 1 f5"/>
              <a:gd name="f39" fmla="*/ 18440 f16 1"/>
              <a:gd name="f40" fmla="*/ f24 1 f5"/>
              <a:gd name="f41" fmla="*/ f25 f25 1"/>
              <a:gd name="f42" fmla="*/ f26 f26 1"/>
              <a:gd name="f43" fmla="+- 0 0 f26"/>
              <a:gd name="f44" fmla="+- 0 0 f25"/>
              <a:gd name="f45" fmla="+- f11 f33 0"/>
              <a:gd name="f46" fmla="*/ f33 f33 1"/>
              <a:gd name="f47" fmla="+- f36 0 f4"/>
              <a:gd name="f48" fmla="+- f38 0 f4"/>
              <a:gd name="f49" fmla="+- f40 0 f4"/>
              <a:gd name="f50" fmla="+- f41 f42 0"/>
              <a:gd name="f51" fmla="at2 f43 f44"/>
              <a:gd name="f52" fmla="sqrt f50"/>
              <a:gd name="f53" fmla="+- f51 f4 0"/>
              <a:gd name="f54" fmla="+- f52 0 10800"/>
              <a:gd name="f55" fmla="*/ f53 f8 1"/>
              <a:gd name="f56" fmla="*/ f55 1 f3"/>
              <a:gd name="f57" fmla="+- 0 0 f56"/>
              <a:gd name="f58" fmla="val f57"/>
              <a:gd name="f59" fmla="*/ f58 1 f18"/>
              <a:gd name="f60" fmla="+- f59 0 10"/>
              <a:gd name="f61" fmla="+- f59 10 0"/>
              <a:gd name="f62" fmla="*/ f59 f18 1"/>
              <a:gd name="f63" fmla="+- 0 0 f62"/>
              <a:gd name="f64" fmla="*/ f60 f18 1"/>
              <a:gd name="f65" fmla="*/ f61 f18 1"/>
              <a:gd name="f66" fmla="*/ f63 f3 1"/>
              <a:gd name="f67" fmla="+- 0 0 f64"/>
              <a:gd name="f68" fmla="+- 0 0 f65"/>
              <a:gd name="f69" fmla="*/ f66 1 f8"/>
              <a:gd name="f70" fmla="*/ f67 f3 1"/>
              <a:gd name="f71" fmla="*/ f68 f3 1"/>
              <a:gd name="f72" fmla="+- f69 0 f4"/>
              <a:gd name="f73" fmla="*/ f70 1 f8"/>
              <a:gd name="f74" fmla="*/ f71 1 f8"/>
              <a:gd name="f75" fmla="sin 1 f72"/>
              <a:gd name="f76" fmla="cos 1 f72"/>
              <a:gd name="f77" fmla="+- f73 0 f4"/>
              <a:gd name="f78" fmla="+- f74 0 f4"/>
              <a:gd name="f79" fmla="+- 0 0 f75"/>
              <a:gd name="f80" fmla="+- 0 0 f76"/>
              <a:gd name="f81" fmla="sin 1 f77"/>
              <a:gd name="f82" fmla="cos 1 f77"/>
              <a:gd name="f83" fmla="sin 1 f78"/>
              <a:gd name="f84" fmla="cos 1 f78"/>
              <a:gd name="f85" fmla="*/ 10800 f79 1"/>
              <a:gd name="f86" fmla="*/ 10800 f80 1"/>
              <a:gd name="f87" fmla="+- 0 0 f81"/>
              <a:gd name="f88" fmla="+- 0 0 f82"/>
              <a:gd name="f89" fmla="+- 0 0 f83"/>
              <a:gd name="f90" fmla="+- 0 0 f84"/>
              <a:gd name="f91" fmla="+- f85 10800 0"/>
              <a:gd name="f92" fmla="+- f86 10800 0"/>
              <a:gd name="f93" fmla="*/ 10800 f87 1"/>
              <a:gd name="f94" fmla="*/ 10800 f88 1"/>
              <a:gd name="f95" fmla="*/ 10800 f89 1"/>
              <a:gd name="f96" fmla="*/ 10800 f90 1"/>
              <a:gd name="f97" fmla="?: f54 f19 f91"/>
              <a:gd name="f98" fmla="?: f54 f20 f92"/>
              <a:gd name="f99" fmla="+- f93 10800 0"/>
              <a:gd name="f100" fmla="+- f94 10800 0"/>
              <a:gd name="f101" fmla="+- f95 10800 0"/>
              <a:gd name="f102" fmla="+- f96 10800 0"/>
              <a:gd name="f103" fmla="+- f101 0 f45"/>
              <a:gd name="f104" fmla="+- f102 0 f45"/>
              <a:gd name="f105" fmla="+- f99 0 f45"/>
              <a:gd name="f106" fmla="+- f100 0 f45"/>
              <a:gd name="f107" fmla="*/ f97 f16 1"/>
              <a:gd name="f108" fmla="*/ f98 f17 1"/>
              <a:gd name="f109" fmla="at2 f103 f104"/>
              <a:gd name="f110" fmla="at2 f105 f106"/>
              <a:gd name="f111" fmla="+- f109 f4 0"/>
              <a:gd name="f112" fmla="+- f110 f4 0"/>
              <a:gd name="f113" fmla="*/ f111 f8 1"/>
              <a:gd name="f114" fmla="*/ f112 f8 1"/>
              <a:gd name="f115" fmla="*/ f113 1 f3"/>
              <a:gd name="f116" fmla="*/ f114 1 f3"/>
              <a:gd name="f117" fmla="+- 0 0 f115"/>
              <a:gd name="f118" fmla="+- 0 0 f116"/>
              <a:gd name="f119" fmla="+- 0 0 f117"/>
              <a:gd name="f120" fmla="+- 0 0 f118"/>
              <a:gd name="f121" fmla="*/ f119 f3 1"/>
              <a:gd name="f122" fmla="*/ f120 f3 1"/>
              <a:gd name="f123" fmla="*/ f121 1 f8"/>
              <a:gd name="f124" fmla="*/ f122 1 f8"/>
              <a:gd name="f125" fmla="+- f123 0 f4"/>
              <a:gd name="f126" fmla="+- f124 0 f4"/>
              <a:gd name="f127" fmla="cos 1 f125"/>
              <a:gd name="f128" fmla="sin 1 f125"/>
              <a:gd name="f129" fmla="+- f126 0 f125"/>
              <a:gd name="f130" fmla="+- 0 0 f127"/>
              <a:gd name="f131" fmla="+- 0 0 f128"/>
              <a:gd name="f132" fmla="+- f129 f2 0"/>
              <a:gd name="f133" fmla="*/ f33 f130 1"/>
              <a:gd name="f134" fmla="*/ f33 f131 1"/>
              <a:gd name="f135" fmla="?: f129 f129 f132"/>
              <a:gd name="f136" fmla="*/ f133 f133 1"/>
              <a:gd name="f137" fmla="*/ f134 f134 1"/>
              <a:gd name="f138" fmla="+- f136 f137 0"/>
              <a:gd name="f139" fmla="sqrt f138"/>
              <a:gd name="f140" fmla="*/ f46 1 f139"/>
              <a:gd name="f141" fmla="*/ f130 f140 1"/>
              <a:gd name="f142" fmla="*/ f131 f140 1"/>
              <a:gd name="f143" fmla="+- f45 0 f141"/>
              <a:gd name="f144" fmla="+- f45 0 f142"/>
            </a:gdLst>
            <a:ahLst>
              <a:ahXY gdRefX="f0" minX="f9" maxX="f10" gdRefY="f1" minY="f9" maxY="f10">
                <a:pos x="f27" y="f28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7">
                <a:pos x="f34" y="f35"/>
              </a:cxn>
              <a:cxn ang="f48">
                <a:pos x="f34" y="f37"/>
              </a:cxn>
              <a:cxn ang="f48">
                <a:pos x="f39" y="f37"/>
              </a:cxn>
              <a:cxn ang="f47">
                <a:pos x="f39" y="f35"/>
              </a:cxn>
              <a:cxn ang="f49">
                <a:pos x="f107" y="f108"/>
              </a:cxn>
            </a:cxnLst>
            <a:rect l="f29" t="f32" r="f30" b="f31"/>
            <a:pathLst>
              <a:path w="21600" h="21600">
                <a:moveTo>
                  <a:pt x="f143" y="f144"/>
                </a:moveTo>
                <a:arcTo wR="f33" hR="f33" stAng="f125" swAng="f135"/>
                <a:lnTo>
                  <a:pt x="f97" y="f98"/>
                </a:lnTo>
                <a:close/>
              </a:path>
            </a:pathLst>
          </a:custGeom>
          <a:solidFill>
            <a:srgbClr val="FFFFFF"/>
          </a:solidFill>
          <a:ln w="38100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Movements / Behaviours Attitudes </a:t>
            </a:r>
          </a:p>
        </p:txBody>
      </p:sp>
      <p:sp>
        <p:nvSpPr>
          <p:cNvPr id="9" name="Speech Bubble: Oval 10">
            <a:extLst>
              <a:ext uri="{FF2B5EF4-FFF2-40B4-BE49-F238E27FC236}">
                <a16:creationId xmlns:a16="http://schemas.microsoft.com/office/drawing/2014/main" id="{181C9B1E-AA9E-4721-B1E8-3B58F2899E0D}"/>
              </a:ext>
            </a:extLst>
          </p:cNvPr>
          <p:cNvSpPr/>
          <p:nvPr/>
        </p:nvSpPr>
        <p:spPr>
          <a:xfrm>
            <a:off x="3661010" y="1562326"/>
            <a:ext cx="2663683" cy="1577010"/>
          </a:xfrm>
          <a:custGeom>
            <a:avLst>
              <a:gd name="f0" fmla="val 16943"/>
              <a:gd name="f1" fmla="val 30070"/>
            </a:avLst>
            <a:gdLst>
              <a:gd name="f2" fmla="val 21600000"/>
              <a:gd name="f3" fmla="val 10800000"/>
              <a:gd name="f4" fmla="val 5400000"/>
              <a:gd name="f5" fmla="val 180"/>
              <a:gd name="f6" fmla="val w"/>
              <a:gd name="f7" fmla="val h"/>
              <a:gd name="f8" fmla="*/ 5419351 1 1725033"/>
              <a:gd name="f9" fmla="val -2147483647"/>
              <a:gd name="f10" fmla="val 2147483647"/>
              <a:gd name="f11" fmla="min 0 21600"/>
              <a:gd name="f12" fmla="max 0 21600"/>
              <a:gd name="f13" fmla="+- 0 0 0"/>
              <a:gd name="f14" fmla="+- 0 0 180"/>
              <a:gd name="f15" fmla="+- 0 0 -194"/>
              <a:gd name="f16" fmla="*/ f6 1 21600"/>
              <a:gd name="f17" fmla="*/ f7 1 21600"/>
              <a:gd name="f18" fmla="*/ f8 1 180"/>
              <a:gd name="f19" fmla="pin -2147483647 f0 2147483647"/>
              <a:gd name="f20" fmla="pin -2147483647 f1 2147483647"/>
              <a:gd name="f21" fmla="+- f12 0 f11"/>
              <a:gd name="f22" fmla="*/ f13 f3 1"/>
              <a:gd name="f23" fmla="*/ f14 f3 1"/>
              <a:gd name="f24" fmla="*/ f15 f3 1"/>
              <a:gd name="f25" fmla="+- f19 0 10800"/>
              <a:gd name="f26" fmla="+- f20 0 10800"/>
              <a:gd name="f27" fmla="*/ f19 f16 1"/>
              <a:gd name="f28" fmla="*/ f20 f17 1"/>
              <a:gd name="f29" fmla="*/ 3200 f16 1"/>
              <a:gd name="f30" fmla="*/ 18400 f16 1"/>
              <a:gd name="f31" fmla="*/ 18400 f17 1"/>
              <a:gd name="f32" fmla="*/ 3200 f17 1"/>
              <a:gd name="f33" fmla="*/ f21 1 2"/>
              <a:gd name="f34" fmla="*/ 3160 f16 1"/>
              <a:gd name="f35" fmla="*/ 3160 f17 1"/>
              <a:gd name="f36" fmla="*/ f22 1 f5"/>
              <a:gd name="f37" fmla="*/ 18440 f17 1"/>
              <a:gd name="f38" fmla="*/ f23 1 f5"/>
              <a:gd name="f39" fmla="*/ 18440 f16 1"/>
              <a:gd name="f40" fmla="*/ f24 1 f5"/>
              <a:gd name="f41" fmla="*/ f25 f25 1"/>
              <a:gd name="f42" fmla="*/ f26 f26 1"/>
              <a:gd name="f43" fmla="+- 0 0 f26"/>
              <a:gd name="f44" fmla="+- 0 0 f25"/>
              <a:gd name="f45" fmla="+- f11 f33 0"/>
              <a:gd name="f46" fmla="*/ f33 f33 1"/>
              <a:gd name="f47" fmla="+- f36 0 f4"/>
              <a:gd name="f48" fmla="+- f38 0 f4"/>
              <a:gd name="f49" fmla="+- f40 0 f4"/>
              <a:gd name="f50" fmla="+- f41 f42 0"/>
              <a:gd name="f51" fmla="at2 f43 f44"/>
              <a:gd name="f52" fmla="sqrt f50"/>
              <a:gd name="f53" fmla="+- f51 f4 0"/>
              <a:gd name="f54" fmla="+- f52 0 10800"/>
              <a:gd name="f55" fmla="*/ f53 f8 1"/>
              <a:gd name="f56" fmla="*/ f55 1 f3"/>
              <a:gd name="f57" fmla="+- 0 0 f56"/>
              <a:gd name="f58" fmla="val f57"/>
              <a:gd name="f59" fmla="*/ f58 1 f18"/>
              <a:gd name="f60" fmla="+- f59 0 10"/>
              <a:gd name="f61" fmla="+- f59 10 0"/>
              <a:gd name="f62" fmla="*/ f59 f18 1"/>
              <a:gd name="f63" fmla="+- 0 0 f62"/>
              <a:gd name="f64" fmla="*/ f60 f18 1"/>
              <a:gd name="f65" fmla="*/ f61 f18 1"/>
              <a:gd name="f66" fmla="*/ f63 f3 1"/>
              <a:gd name="f67" fmla="+- 0 0 f64"/>
              <a:gd name="f68" fmla="+- 0 0 f65"/>
              <a:gd name="f69" fmla="*/ f66 1 f8"/>
              <a:gd name="f70" fmla="*/ f67 f3 1"/>
              <a:gd name="f71" fmla="*/ f68 f3 1"/>
              <a:gd name="f72" fmla="+- f69 0 f4"/>
              <a:gd name="f73" fmla="*/ f70 1 f8"/>
              <a:gd name="f74" fmla="*/ f71 1 f8"/>
              <a:gd name="f75" fmla="sin 1 f72"/>
              <a:gd name="f76" fmla="cos 1 f72"/>
              <a:gd name="f77" fmla="+- f73 0 f4"/>
              <a:gd name="f78" fmla="+- f74 0 f4"/>
              <a:gd name="f79" fmla="+- 0 0 f75"/>
              <a:gd name="f80" fmla="+- 0 0 f76"/>
              <a:gd name="f81" fmla="sin 1 f77"/>
              <a:gd name="f82" fmla="cos 1 f77"/>
              <a:gd name="f83" fmla="sin 1 f78"/>
              <a:gd name="f84" fmla="cos 1 f78"/>
              <a:gd name="f85" fmla="*/ 10800 f79 1"/>
              <a:gd name="f86" fmla="*/ 10800 f80 1"/>
              <a:gd name="f87" fmla="+- 0 0 f81"/>
              <a:gd name="f88" fmla="+- 0 0 f82"/>
              <a:gd name="f89" fmla="+- 0 0 f83"/>
              <a:gd name="f90" fmla="+- 0 0 f84"/>
              <a:gd name="f91" fmla="+- f85 10800 0"/>
              <a:gd name="f92" fmla="+- f86 10800 0"/>
              <a:gd name="f93" fmla="*/ 10800 f87 1"/>
              <a:gd name="f94" fmla="*/ 10800 f88 1"/>
              <a:gd name="f95" fmla="*/ 10800 f89 1"/>
              <a:gd name="f96" fmla="*/ 10800 f90 1"/>
              <a:gd name="f97" fmla="?: f54 f19 f91"/>
              <a:gd name="f98" fmla="?: f54 f20 f92"/>
              <a:gd name="f99" fmla="+- f93 10800 0"/>
              <a:gd name="f100" fmla="+- f94 10800 0"/>
              <a:gd name="f101" fmla="+- f95 10800 0"/>
              <a:gd name="f102" fmla="+- f96 10800 0"/>
              <a:gd name="f103" fmla="+- f101 0 f45"/>
              <a:gd name="f104" fmla="+- f102 0 f45"/>
              <a:gd name="f105" fmla="+- f99 0 f45"/>
              <a:gd name="f106" fmla="+- f100 0 f45"/>
              <a:gd name="f107" fmla="*/ f97 f16 1"/>
              <a:gd name="f108" fmla="*/ f98 f17 1"/>
              <a:gd name="f109" fmla="at2 f103 f104"/>
              <a:gd name="f110" fmla="at2 f105 f106"/>
              <a:gd name="f111" fmla="+- f109 f4 0"/>
              <a:gd name="f112" fmla="+- f110 f4 0"/>
              <a:gd name="f113" fmla="*/ f111 f8 1"/>
              <a:gd name="f114" fmla="*/ f112 f8 1"/>
              <a:gd name="f115" fmla="*/ f113 1 f3"/>
              <a:gd name="f116" fmla="*/ f114 1 f3"/>
              <a:gd name="f117" fmla="+- 0 0 f115"/>
              <a:gd name="f118" fmla="+- 0 0 f116"/>
              <a:gd name="f119" fmla="+- 0 0 f117"/>
              <a:gd name="f120" fmla="+- 0 0 f118"/>
              <a:gd name="f121" fmla="*/ f119 f3 1"/>
              <a:gd name="f122" fmla="*/ f120 f3 1"/>
              <a:gd name="f123" fmla="*/ f121 1 f8"/>
              <a:gd name="f124" fmla="*/ f122 1 f8"/>
              <a:gd name="f125" fmla="+- f123 0 f4"/>
              <a:gd name="f126" fmla="+- f124 0 f4"/>
              <a:gd name="f127" fmla="cos 1 f125"/>
              <a:gd name="f128" fmla="sin 1 f125"/>
              <a:gd name="f129" fmla="+- f126 0 f125"/>
              <a:gd name="f130" fmla="+- 0 0 f127"/>
              <a:gd name="f131" fmla="+- 0 0 f128"/>
              <a:gd name="f132" fmla="+- f129 f2 0"/>
              <a:gd name="f133" fmla="*/ f33 f130 1"/>
              <a:gd name="f134" fmla="*/ f33 f131 1"/>
              <a:gd name="f135" fmla="?: f129 f129 f132"/>
              <a:gd name="f136" fmla="*/ f133 f133 1"/>
              <a:gd name="f137" fmla="*/ f134 f134 1"/>
              <a:gd name="f138" fmla="+- f136 f137 0"/>
              <a:gd name="f139" fmla="sqrt f138"/>
              <a:gd name="f140" fmla="*/ f46 1 f139"/>
              <a:gd name="f141" fmla="*/ f130 f140 1"/>
              <a:gd name="f142" fmla="*/ f131 f140 1"/>
              <a:gd name="f143" fmla="+- f45 0 f141"/>
              <a:gd name="f144" fmla="+- f45 0 f142"/>
            </a:gdLst>
            <a:ahLst>
              <a:ahXY gdRefX="f0" minX="f9" maxX="f10" gdRefY="f1" minY="f9" maxY="f10">
                <a:pos x="f27" y="f28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7">
                <a:pos x="f34" y="f35"/>
              </a:cxn>
              <a:cxn ang="f48">
                <a:pos x="f34" y="f37"/>
              </a:cxn>
              <a:cxn ang="f48">
                <a:pos x="f39" y="f37"/>
              </a:cxn>
              <a:cxn ang="f47">
                <a:pos x="f39" y="f35"/>
              </a:cxn>
              <a:cxn ang="f49">
                <a:pos x="f107" y="f108"/>
              </a:cxn>
            </a:cxnLst>
            <a:rect l="f29" t="f32" r="f30" b="f31"/>
            <a:pathLst>
              <a:path w="21600" h="21600">
                <a:moveTo>
                  <a:pt x="f143" y="f144"/>
                </a:moveTo>
                <a:arcTo wR="f33" hR="f33" stAng="f125" swAng="f135"/>
                <a:lnTo>
                  <a:pt x="f97" y="f98"/>
                </a:lnTo>
                <a:close/>
              </a:path>
            </a:pathLst>
          </a:custGeom>
          <a:solidFill>
            <a:srgbClr val="FFFFFF"/>
          </a:solidFill>
          <a:ln w="38100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Ae</a:t>
            </a:r>
            <a:r>
              <a:rPr lang="en-GB" sz="1800" b="0" i="0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Appearance  </a:t>
            </a: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0" name="Speech Bubble: Oval 11">
            <a:extLst>
              <a:ext uri="{FF2B5EF4-FFF2-40B4-BE49-F238E27FC236}">
                <a16:creationId xmlns:a16="http://schemas.microsoft.com/office/drawing/2014/main" id="{5277FE08-3D9C-48E2-BDC0-E32C81F1F26A}"/>
              </a:ext>
            </a:extLst>
          </p:cNvPr>
          <p:cNvSpPr/>
          <p:nvPr/>
        </p:nvSpPr>
        <p:spPr>
          <a:xfrm>
            <a:off x="1854551" y="2815951"/>
            <a:ext cx="2663683" cy="1723918"/>
          </a:xfrm>
          <a:custGeom>
            <a:avLst>
              <a:gd name="f0" fmla="val 26933"/>
              <a:gd name="f1" fmla="val 27567"/>
            </a:avLst>
            <a:gdLst>
              <a:gd name="f2" fmla="val 21600000"/>
              <a:gd name="f3" fmla="val 10800000"/>
              <a:gd name="f4" fmla="val 5400000"/>
              <a:gd name="f5" fmla="val 180"/>
              <a:gd name="f6" fmla="val w"/>
              <a:gd name="f7" fmla="val h"/>
              <a:gd name="f8" fmla="*/ 5419351 1 1725033"/>
              <a:gd name="f9" fmla="val -2147483647"/>
              <a:gd name="f10" fmla="val 2147483647"/>
              <a:gd name="f11" fmla="min 0 21600"/>
              <a:gd name="f12" fmla="max 0 21600"/>
              <a:gd name="f13" fmla="+- 0 0 0"/>
              <a:gd name="f14" fmla="+- 0 0 180"/>
              <a:gd name="f15" fmla="+- 0 0 -194"/>
              <a:gd name="f16" fmla="*/ f6 1 21600"/>
              <a:gd name="f17" fmla="*/ f7 1 21600"/>
              <a:gd name="f18" fmla="*/ f8 1 180"/>
              <a:gd name="f19" fmla="pin -2147483647 f0 2147483647"/>
              <a:gd name="f20" fmla="pin -2147483647 f1 2147483647"/>
              <a:gd name="f21" fmla="+- f12 0 f11"/>
              <a:gd name="f22" fmla="*/ f13 f3 1"/>
              <a:gd name="f23" fmla="*/ f14 f3 1"/>
              <a:gd name="f24" fmla="*/ f15 f3 1"/>
              <a:gd name="f25" fmla="+- f19 0 10800"/>
              <a:gd name="f26" fmla="+- f20 0 10800"/>
              <a:gd name="f27" fmla="*/ f19 f16 1"/>
              <a:gd name="f28" fmla="*/ f20 f17 1"/>
              <a:gd name="f29" fmla="*/ 3200 f16 1"/>
              <a:gd name="f30" fmla="*/ 18400 f16 1"/>
              <a:gd name="f31" fmla="*/ 18400 f17 1"/>
              <a:gd name="f32" fmla="*/ 3200 f17 1"/>
              <a:gd name="f33" fmla="*/ f21 1 2"/>
              <a:gd name="f34" fmla="*/ 3160 f16 1"/>
              <a:gd name="f35" fmla="*/ 3160 f17 1"/>
              <a:gd name="f36" fmla="*/ f22 1 f5"/>
              <a:gd name="f37" fmla="*/ 18440 f17 1"/>
              <a:gd name="f38" fmla="*/ f23 1 f5"/>
              <a:gd name="f39" fmla="*/ 18440 f16 1"/>
              <a:gd name="f40" fmla="*/ f24 1 f5"/>
              <a:gd name="f41" fmla="*/ f25 f25 1"/>
              <a:gd name="f42" fmla="*/ f26 f26 1"/>
              <a:gd name="f43" fmla="+- 0 0 f26"/>
              <a:gd name="f44" fmla="+- 0 0 f25"/>
              <a:gd name="f45" fmla="+- f11 f33 0"/>
              <a:gd name="f46" fmla="*/ f33 f33 1"/>
              <a:gd name="f47" fmla="+- f36 0 f4"/>
              <a:gd name="f48" fmla="+- f38 0 f4"/>
              <a:gd name="f49" fmla="+- f40 0 f4"/>
              <a:gd name="f50" fmla="+- f41 f42 0"/>
              <a:gd name="f51" fmla="at2 f43 f44"/>
              <a:gd name="f52" fmla="sqrt f50"/>
              <a:gd name="f53" fmla="+- f51 f4 0"/>
              <a:gd name="f54" fmla="+- f52 0 10800"/>
              <a:gd name="f55" fmla="*/ f53 f8 1"/>
              <a:gd name="f56" fmla="*/ f55 1 f3"/>
              <a:gd name="f57" fmla="+- 0 0 f56"/>
              <a:gd name="f58" fmla="val f57"/>
              <a:gd name="f59" fmla="*/ f58 1 f18"/>
              <a:gd name="f60" fmla="+- f59 0 10"/>
              <a:gd name="f61" fmla="+- f59 10 0"/>
              <a:gd name="f62" fmla="*/ f59 f18 1"/>
              <a:gd name="f63" fmla="+- 0 0 f62"/>
              <a:gd name="f64" fmla="*/ f60 f18 1"/>
              <a:gd name="f65" fmla="*/ f61 f18 1"/>
              <a:gd name="f66" fmla="*/ f63 f3 1"/>
              <a:gd name="f67" fmla="+- 0 0 f64"/>
              <a:gd name="f68" fmla="+- 0 0 f65"/>
              <a:gd name="f69" fmla="*/ f66 1 f8"/>
              <a:gd name="f70" fmla="*/ f67 f3 1"/>
              <a:gd name="f71" fmla="*/ f68 f3 1"/>
              <a:gd name="f72" fmla="+- f69 0 f4"/>
              <a:gd name="f73" fmla="*/ f70 1 f8"/>
              <a:gd name="f74" fmla="*/ f71 1 f8"/>
              <a:gd name="f75" fmla="sin 1 f72"/>
              <a:gd name="f76" fmla="cos 1 f72"/>
              <a:gd name="f77" fmla="+- f73 0 f4"/>
              <a:gd name="f78" fmla="+- f74 0 f4"/>
              <a:gd name="f79" fmla="+- 0 0 f75"/>
              <a:gd name="f80" fmla="+- 0 0 f76"/>
              <a:gd name="f81" fmla="sin 1 f77"/>
              <a:gd name="f82" fmla="cos 1 f77"/>
              <a:gd name="f83" fmla="sin 1 f78"/>
              <a:gd name="f84" fmla="cos 1 f78"/>
              <a:gd name="f85" fmla="*/ 10800 f79 1"/>
              <a:gd name="f86" fmla="*/ 10800 f80 1"/>
              <a:gd name="f87" fmla="+- 0 0 f81"/>
              <a:gd name="f88" fmla="+- 0 0 f82"/>
              <a:gd name="f89" fmla="+- 0 0 f83"/>
              <a:gd name="f90" fmla="+- 0 0 f84"/>
              <a:gd name="f91" fmla="+- f85 10800 0"/>
              <a:gd name="f92" fmla="+- f86 10800 0"/>
              <a:gd name="f93" fmla="*/ 10800 f87 1"/>
              <a:gd name="f94" fmla="*/ 10800 f88 1"/>
              <a:gd name="f95" fmla="*/ 10800 f89 1"/>
              <a:gd name="f96" fmla="*/ 10800 f90 1"/>
              <a:gd name="f97" fmla="?: f54 f19 f91"/>
              <a:gd name="f98" fmla="?: f54 f20 f92"/>
              <a:gd name="f99" fmla="+- f93 10800 0"/>
              <a:gd name="f100" fmla="+- f94 10800 0"/>
              <a:gd name="f101" fmla="+- f95 10800 0"/>
              <a:gd name="f102" fmla="+- f96 10800 0"/>
              <a:gd name="f103" fmla="+- f101 0 f45"/>
              <a:gd name="f104" fmla="+- f102 0 f45"/>
              <a:gd name="f105" fmla="+- f99 0 f45"/>
              <a:gd name="f106" fmla="+- f100 0 f45"/>
              <a:gd name="f107" fmla="*/ f97 f16 1"/>
              <a:gd name="f108" fmla="*/ f98 f17 1"/>
              <a:gd name="f109" fmla="at2 f103 f104"/>
              <a:gd name="f110" fmla="at2 f105 f106"/>
              <a:gd name="f111" fmla="+- f109 f4 0"/>
              <a:gd name="f112" fmla="+- f110 f4 0"/>
              <a:gd name="f113" fmla="*/ f111 f8 1"/>
              <a:gd name="f114" fmla="*/ f112 f8 1"/>
              <a:gd name="f115" fmla="*/ f113 1 f3"/>
              <a:gd name="f116" fmla="*/ f114 1 f3"/>
              <a:gd name="f117" fmla="+- 0 0 f115"/>
              <a:gd name="f118" fmla="+- 0 0 f116"/>
              <a:gd name="f119" fmla="+- 0 0 f117"/>
              <a:gd name="f120" fmla="+- 0 0 f118"/>
              <a:gd name="f121" fmla="*/ f119 f3 1"/>
              <a:gd name="f122" fmla="*/ f120 f3 1"/>
              <a:gd name="f123" fmla="*/ f121 1 f8"/>
              <a:gd name="f124" fmla="*/ f122 1 f8"/>
              <a:gd name="f125" fmla="+- f123 0 f4"/>
              <a:gd name="f126" fmla="+- f124 0 f4"/>
              <a:gd name="f127" fmla="cos 1 f125"/>
              <a:gd name="f128" fmla="sin 1 f125"/>
              <a:gd name="f129" fmla="+- f126 0 f125"/>
              <a:gd name="f130" fmla="+- 0 0 f127"/>
              <a:gd name="f131" fmla="+- 0 0 f128"/>
              <a:gd name="f132" fmla="+- f129 f2 0"/>
              <a:gd name="f133" fmla="*/ f33 f130 1"/>
              <a:gd name="f134" fmla="*/ f33 f131 1"/>
              <a:gd name="f135" fmla="?: f129 f129 f132"/>
              <a:gd name="f136" fmla="*/ f133 f133 1"/>
              <a:gd name="f137" fmla="*/ f134 f134 1"/>
              <a:gd name="f138" fmla="+- f136 f137 0"/>
              <a:gd name="f139" fmla="sqrt f138"/>
              <a:gd name="f140" fmla="*/ f46 1 f139"/>
              <a:gd name="f141" fmla="*/ f130 f140 1"/>
              <a:gd name="f142" fmla="*/ f131 f140 1"/>
              <a:gd name="f143" fmla="+- f45 0 f141"/>
              <a:gd name="f144" fmla="+- f45 0 f142"/>
            </a:gdLst>
            <a:ahLst>
              <a:ahXY gdRefX="f0" minX="f9" maxX="f10" gdRefY="f1" minY="f9" maxY="f10">
                <a:pos x="f27" y="f28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7">
                <a:pos x="f34" y="f35"/>
              </a:cxn>
              <a:cxn ang="f48">
                <a:pos x="f34" y="f37"/>
              </a:cxn>
              <a:cxn ang="f48">
                <a:pos x="f39" y="f37"/>
              </a:cxn>
              <a:cxn ang="f47">
                <a:pos x="f39" y="f35"/>
              </a:cxn>
              <a:cxn ang="f49">
                <a:pos x="f107" y="f108"/>
              </a:cxn>
            </a:cxnLst>
            <a:rect l="f29" t="f32" r="f30" b="f31"/>
            <a:pathLst>
              <a:path w="21600" h="21600">
                <a:moveTo>
                  <a:pt x="f143" y="f144"/>
                </a:moveTo>
                <a:arcTo wR="f33" hR="f33" stAng="f125" swAng="f135"/>
                <a:lnTo>
                  <a:pt x="f97" y="f98"/>
                </a:lnTo>
                <a:close/>
              </a:path>
            </a:pathLst>
          </a:custGeom>
          <a:solidFill>
            <a:srgbClr val="FFFFFF"/>
          </a:solidFill>
          <a:ln w="38100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i</a:t>
            </a:r>
            <a:r>
              <a:rPr lang="en-GB" sz="1800" b="0" i="0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Likes and Dislikes </a:t>
            </a: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1026" name="Picture 2" descr="Image result for cartoon character with glasses">
            <a:extLst>
              <a:ext uri="{FF2B5EF4-FFF2-40B4-BE49-F238E27FC236}">
                <a16:creationId xmlns:a16="http://schemas.microsoft.com/office/drawing/2014/main" id="{5C6F9861-FBB3-415D-BE83-C8985FE06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862" y="3855874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94819A90-2628-47F8-B202-B9DD2B88B7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8707" y="6227163"/>
            <a:ext cx="1622454" cy="5016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0C117-9334-44E2-92BA-1B433C06B4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ln w="38103">
            <a:solidFill>
              <a:srgbClr val="00B0F0"/>
            </a:solidFill>
            <a:prstDash val="solid"/>
          </a:ln>
        </p:spPr>
        <p:txBody>
          <a:bodyPr anchorCtr="1"/>
          <a:lstStyle/>
          <a:p>
            <a:pPr lvl="0" algn="ctr"/>
            <a:r>
              <a:rPr lang="en-GB" dirty="0">
                <a:solidFill>
                  <a:srgbClr val="00B0F0"/>
                </a:solidFill>
              </a:rPr>
              <a:t>Use </a:t>
            </a:r>
            <a:r>
              <a:rPr lang="en-GB" b="1" dirty="0">
                <a:solidFill>
                  <a:srgbClr val="FF0000"/>
                </a:solidFill>
              </a:rPr>
              <a:t>Clauses</a:t>
            </a:r>
            <a:r>
              <a:rPr lang="en-GB" dirty="0">
                <a:solidFill>
                  <a:srgbClr val="00B0F0"/>
                </a:solidFill>
              </a:rPr>
              <a:t> to add more detail 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AF2C6DCF-753A-431E-9934-8562026D2108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3600">
                <a:solidFill>
                  <a:srgbClr val="00B0F0"/>
                </a:solidFill>
              </a:rPr>
              <a:t>Embedded Clause 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98703B9-6A0C-4C77-953C-583AE1AAFC0A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6172200" y="1681160"/>
            <a:ext cx="5183184" cy="823910"/>
          </a:xfrm>
        </p:spPr>
        <p:txBody>
          <a:bodyPr anchor="b">
            <a:normAutofit/>
          </a:bodyPr>
          <a:lstStyle/>
          <a:p>
            <a:pPr marL="0" lvl="0" indent="0">
              <a:buNone/>
            </a:pPr>
            <a:r>
              <a:rPr lang="en-GB" sz="3600" b="1">
                <a:solidFill>
                  <a:srgbClr val="00B0F0"/>
                </a:solidFill>
              </a:rPr>
              <a:t>Subordinate</a:t>
            </a:r>
            <a:r>
              <a:rPr lang="en-GB" sz="3600" b="1"/>
              <a:t> </a:t>
            </a:r>
            <a:r>
              <a:rPr lang="en-GB" sz="3600" b="1">
                <a:solidFill>
                  <a:srgbClr val="00B0F0"/>
                </a:solidFill>
              </a:rPr>
              <a:t>Clause</a:t>
            </a:r>
            <a:r>
              <a:rPr lang="en-GB" sz="3600" b="1"/>
              <a:t>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D27B041-209E-4350-AF71-ABCC9B7E1042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839784" y="2505071"/>
            <a:ext cx="5157782" cy="3684583"/>
          </a:xfrm>
        </p:spPr>
        <p:txBody>
          <a:bodyPr anchor="t"/>
          <a:lstStyle/>
          <a:p>
            <a:pPr lvl="0"/>
            <a:r>
              <a:rPr lang="en-GB" sz="3500" b="0" dirty="0"/>
              <a:t>The boy, in the blue jumper, played outside</a:t>
            </a:r>
          </a:p>
          <a:p>
            <a:pPr lvl="0"/>
            <a:endParaRPr lang="en-GB" sz="2800" b="0" dirty="0"/>
          </a:p>
          <a:p>
            <a:pPr lvl="0"/>
            <a:r>
              <a:rPr lang="en-GB" sz="2800" b="0" dirty="0"/>
              <a:t>Sandwich clause – information in the middle to add interest </a:t>
            </a:r>
          </a:p>
          <a:p>
            <a:pPr lvl="0"/>
            <a:endParaRPr lang="en-GB" sz="2800" b="0" dirty="0"/>
          </a:p>
          <a:p>
            <a:pPr lvl="0"/>
            <a:endParaRPr lang="en-GB" sz="2800" b="0" dirty="0"/>
          </a:p>
          <a:p>
            <a:pPr lvl="0"/>
            <a:endParaRPr lang="en-GB" sz="2800" b="0" dirty="0"/>
          </a:p>
          <a:p>
            <a:pPr lvl="0"/>
            <a:endParaRPr lang="en-GB" sz="2800" b="0" dirty="0"/>
          </a:p>
          <a:p>
            <a:pPr lvl="0"/>
            <a:endParaRPr lang="en-GB" sz="2800" b="0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7445661A-8D7B-4563-83CF-B1B60F1F3B25}"/>
              </a:ext>
            </a:extLst>
          </p:cNvPr>
          <p:cNvSpPr txBox="1">
            <a:spLocks noGrp="1"/>
          </p:cNvSpPr>
          <p:nvPr>
            <p:ph sz="quarter" idx="4"/>
          </p:nvPr>
        </p:nvSpPr>
        <p:spPr>
          <a:xfrm>
            <a:off x="6194436" y="2584914"/>
            <a:ext cx="4521154" cy="178120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3200" dirty="0"/>
              <a:t>Although it was freezing, the children played outside. </a:t>
            </a:r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DDA1E74E-E9E6-4F36-864C-35EEAE7D1E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8707" y="6227163"/>
            <a:ext cx="1622454" cy="501650"/>
          </a:xfrm>
          <a:prstGeom prst="rect">
            <a:avLst/>
          </a:prstGeom>
        </p:spPr>
      </p:pic>
      <p:pic>
        <p:nvPicPr>
          <p:cNvPr id="1026" name="Picture 2" descr="The Ultimate Veggie Sandwich Recipe | Cooking Light">
            <a:extLst>
              <a:ext uri="{FF2B5EF4-FFF2-40B4-BE49-F238E27FC236}">
                <a16:creationId xmlns:a16="http://schemas.microsoft.com/office/drawing/2014/main" id="{17DC798E-7EB5-4D98-AC80-448A76421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623" y="4947610"/>
            <a:ext cx="2377998" cy="178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DAD9ACE-844C-469D-9523-97164FD8C0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ln w="38103">
            <a:solidFill>
              <a:srgbClr val="000000"/>
            </a:solidFill>
            <a:prstDash val="solid"/>
          </a:ln>
        </p:spPr>
        <p:txBody>
          <a:bodyPr anchorCtr="1"/>
          <a:lstStyle/>
          <a:p>
            <a:pPr lvl="0" algn="ctr"/>
            <a:r>
              <a:rPr lang="en-GB" b="1">
                <a:solidFill>
                  <a:srgbClr val="00B0F0"/>
                </a:solidFill>
              </a:rPr>
              <a:t>Let’s look at writing about ‘</a:t>
            </a:r>
            <a:r>
              <a:rPr lang="en-GB" b="1">
                <a:solidFill>
                  <a:srgbClr val="FF0000"/>
                </a:solidFill>
              </a:rPr>
              <a:t>table’</a:t>
            </a:r>
            <a:r>
              <a:rPr lang="en-GB" b="1">
                <a:solidFill>
                  <a:srgbClr val="00B0F0"/>
                </a:solidFill>
              </a:rPr>
              <a:t> in and imaginative way?   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7444F26-74DC-4174-B234-1D78FA9DCE1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10515600" cy="4816473"/>
          </a:xfrm>
        </p:spPr>
        <p:txBody>
          <a:bodyPr>
            <a:noAutofit/>
          </a:bodyPr>
          <a:lstStyle/>
          <a:p>
            <a:pPr marL="0" lvl="0" indent="0" algn="ctr">
              <a:buNone/>
            </a:pPr>
            <a:r>
              <a:rPr lang="en-GB"/>
              <a:t>Example:  </a:t>
            </a:r>
            <a:r>
              <a:rPr lang="en-GB" b="1">
                <a:solidFill>
                  <a:srgbClr val="FF0000"/>
                </a:solidFill>
              </a:rPr>
              <a:t>Table ( noun) </a:t>
            </a:r>
          </a:p>
          <a:p>
            <a:pPr marL="0" lvl="0" indent="0">
              <a:buNone/>
            </a:pPr>
            <a:r>
              <a:rPr lang="en-GB"/>
              <a:t>The </a:t>
            </a:r>
            <a:r>
              <a:rPr lang="en-GB">
                <a:solidFill>
                  <a:srgbClr val="FF0000"/>
                </a:solidFill>
              </a:rPr>
              <a:t>table</a:t>
            </a:r>
            <a:r>
              <a:rPr lang="en-GB"/>
              <a:t> stood in the middle of the room </a:t>
            </a:r>
          </a:p>
          <a:p>
            <a:pPr marL="0" lvl="0" indent="0">
              <a:buNone/>
            </a:pPr>
            <a:r>
              <a:rPr lang="en-GB"/>
              <a:t>The </a:t>
            </a:r>
            <a:r>
              <a:rPr lang="en-GB">
                <a:solidFill>
                  <a:srgbClr val="00B0F0"/>
                </a:solidFill>
              </a:rPr>
              <a:t>old oak </a:t>
            </a:r>
            <a:r>
              <a:rPr lang="en-GB">
                <a:solidFill>
                  <a:srgbClr val="FF0000"/>
                </a:solidFill>
              </a:rPr>
              <a:t>table</a:t>
            </a:r>
            <a:r>
              <a:rPr lang="en-GB"/>
              <a:t> stood in the middle of the room </a:t>
            </a:r>
          </a:p>
          <a:p>
            <a:pPr marL="0" lvl="0" indent="0">
              <a:buNone/>
            </a:pPr>
            <a:r>
              <a:rPr lang="en-GB"/>
              <a:t>The </a:t>
            </a:r>
            <a:r>
              <a:rPr lang="en-GB">
                <a:solidFill>
                  <a:srgbClr val="00B0F0"/>
                </a:solidFill>
              </a:rPr>
              <a:t>old oak </a:t>
            </a:r>
            <a:r>
              <a:rPr lang="en-GB">
                <a:solidFill>
                  <a:srgbClr val="FF0000"/>
                </a:solidFill>
              </a:rPr>
              <a:t>table</a:t>
            </a:r>
            <a:r>
              <a:rPr lang="en-GB"/>
              <a:t>, </a:t>
            </a:r>
            <a:r>
              <a:rPr lang="en-GB">
                <a:highlight>
                  <a:srgbClr val="FFFF00"/>
                </a:highlight>
              </a:rPr>
              <a:t>which was one hundred years old</a:t>
            </a:r>
            <a:r>
              <a:rPr lang="en-GB"/>
              <a:t>, stood in the middle of the room. </a:t>
            </a:r>
          </a:p>
          <a:p>
            <a:pPr marL="0" lvl="0" indent="0">
              <a:buNone/>
            </a:pPr>
            <a:r>
              <a:rPr lang="en-GB"/>
              <a:t>The </a:t>
            </a:r>
            <a:r>
              <a:rPr lang="en-GB">
                <a:solidFill>
                  <a:srgbClr val="00B0F0"/>
                </a:solidFill>
              </a:rPr>
              <a:t>old oak </a:t>
            </a:r>
            <a:r>
              <a:rPr lang="en-GB">
                <a:solidFill>
                  <a:srgbClr val="FF0000"/>
                </a:solidFill>
              </a:rPr>
              <a:t>table</a:t>
            </a:r>
            <a:r>
              <a:rPr lang="en-GB"/>
              <a:t>, </a:t>
            </a:r>
            <a:r>
              <a:rPr lang="en-GB">
                <a:highlight>
                  <a:srgbClr val="FFFF00"/>
                </a:highlight>
              </a:rPr>
              <a:t>which was one hundred years old</a:t>
            </a:r>
            <a:r>
              <a:rPr lang="en-GB"/>
              <a:t>, stood </a:t>
            </a:r>
            <a:r>
              <a:rPr lang="en-GB">
                <a:solidFill>
                  <a:srgbClr val="00B050"/>
                </a:solidFill>
              </a:rPr>
              <a:t>elegantly</a:t>
            </a:r>
            <a:r>
              <a:rPr lang="en-GB"/>
              <a:t> in the middle of the room. </a:t>
            </a:r>
          </a:p>
          <a:p>
            <a:pPr marL="0" lvl="0" indent="0">
              <a:buNone/>
            </a:pPr>
            <a:r>
              <a:rPr lang="en-GB">
                <a:highlight>
                  <a:srgbClr val="00FFFF"/>
                </a:highlight>
              </a:rPr>
              <a:t>Like royalty</a:t>
            </a:r>
            <a:r>
              <a:rPr lang="en-GB"/>
              <a:t>, the </a:t>
            </a:r>
            <a:r>
              <a:rPr lang="en-GB">
                <a:solidFill>
                  <a:srgbClr val="00B0F0"/>
                </a:solidFill>
              </a:rPr>
              <a:t>oak </a:t>
            </a:r>
            <a:r>
              <a:rPr lang="en-GB">
                <a:solidFill>
                  <a:srgbClr val="FF0000"/>
                </a:solidFill>
              </a:rPr>
              <a:t>table</a:t>
            </a:r>
            <a:r>
              <a:rPr lang="en-GB"/>
              <a:t>, </a:t>
            </a:r>
            <a:r>
              <a:rPr lang="en-GB">
                <a:highlight>
                  <a:srgbClr val="FFFF00"/>
                </a:highlight>
              </a:rPr>
              <a:t>which was one hundred years old</a:t>
            </a:r>
            <a:r>
              <a:rPr lang="en-GB"/>
              <a:t>, stood </a:t>
            </a:r>
            <a:r>
              <a:rPr lang="en-GB">
                <a:solidFill>
                  <a:srgbClr val="00B050"/>
                </a:solidFill>
              </a:rPr>
              <a:t>elegantly</a:t>
            </a:r>
            <a:r>
              <a:rPr lang="en-GB"/>
              <a:t> in the middle of the room. </a:t>
            </a:r>
          </a:p>
          <a:p>
            <a:pPr marL="0" lvl="0" indent="0">
              <a:buNone/>
            </a:pPr>
            <a:endParaRPr lang="en-GB"/>
          </a:p>
          <a:p>
            <a:pPr marL="0" lvl="0" indent="0">
              <a:buNone/>
            </a:pPr>
            <a:endParaRPr lang="en-GB"/>
          </a:p>
          <a:p>
            <a:pPr marL="0" lvl="0" indent="0">
              <a:buNone/>
            </a:pPr>
            <a:endParaRPr lang="en-GB"/>
          </a:p>
          <a:p>
            <a:pPr marL="0" lvl="0" indent="0">
              <a:buNone/>
            </a:pPr>
            <a:endParaRPr lang="en-GB"/>
          </a:p>
          <a:p>
            <a:pPr marL="0" lvl="0" indent="0">
              <a:buNone/>
            </a:pPr>
            <a:r>
              <a:rPr lang="en-GB"/>
              <a:t> </a:t>
            </a:r>
          </a:p>
          <a:p>
            <a:pPr marL="0" lvl="0" indent="0">
              <a:buNone/>
            </a:pPr>
            <a:endParaRPr lang="en-GB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789B1F1B-5962-485C-8F21-46ED66179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8707" y="6227163"/>
            <a:ext cx="1622454" cy="501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b40i4qlau03i7zpg24iid71r-wpengine.netdna-ssl.com/wp-content/uploads/sites/2/2017/03/Wakley-Terrace-Gallagher-1-837x470.jpg">
            <a:extLst>
              <a:ext uri="{FF2B5EF4-FFF2-40B4-BE49-F238E27FC236}">
                <a16:creationId xmlns:a16="http://schemas.microsoft.com/office/drawing/2014/main" id="{9FE11F62-F7E5-47AD-84B8-16C3CF028E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372840" y="1527240"/>
            <a:ext cx="7446324" cy="437768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5CAC0AA-60FB-4356-9D84-C07D7E1572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162110"/>
          </a:xfrm>
        </p:spPr>
        <p:txBody>
          <a:bodyPr anchorCtr="1"/>
          <a:lstStyle/>
          <a:p>
            <a:pPr lvl="0" algn="ctr"/>
            <a:r>
              <a:rPr lang="en-GB" sz="3200" b="1"/>
              <a:t>House on Fire </a:t>
            </a:r>
            <a:br>
              <a:rPr lang="en-GB" sz="3200" b="1"/>
            </a:br>
            <a:r>
              <a:rPr lang="en-GB" sz="3200" b="1"/>
              <a:t>Can you think  of some </a:t>
            </a:r>
            <a:r>
              <a:rPr lang="en-GB" sz="3200" b="1">
                <a:solidFill>
                  <a:srgbClr val="FF0000"/>
                </a:solidFill>
              </a:rPr>
              <a:t>Nouns </a:t>
            </a:r>
            <a:r>
              <a:rPr lang="en-GB" sz="3200" b="1"/>
              <a:t>associated with this picture  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2DA29D7D-8FE8-4132-93F4-AB9E8B0729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8707" y="6227163"/>
            <a:ext cx="1622454" cy="5016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166A4-8BAA-419B-8CAF-078BEC82E76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ln w="38103">
            <a:solidFill>
              <a:srgbClr val="00B0F0"/>
            </a:solidFill>
            <a:prstDash val="solid"/>
          </a:ln>
        </p:spPr>
        <p:txBody>
          <a:bodyPr anchorCtr="1"/>
          <a:lstStyle/>
          <a:p>
            <a:pPr lvl="0" algn="ctr"/>
            <a:r>
              <a:rPr lang="en-GB">
                <a:solidFill>
                  <a:srgbClr val="00B0F0"/>
                </a:solidFill>
              </a:rPr>
              <a:t>Planning Page </a:t>
            </a: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4C7F1CC2-71CD-4A63-BCCB-D0AF56E455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8707" y="6227163"/>
            <a:ext cx="1622454" cy="5016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b40i4qlau03i7zpg24iid71r-wpengine.netdna-ssl.com/wp-content/uploads/sites/2/2017/03/Wakley-Terrace-Gallagher-1-837x470.jpg">
            <a:extLst>
              <a:ext uri="{FF2B5EF4-FFF2-40B4-BE49-F238E27FC236}">
                <a16:creationId xmlns:a16="http://schemas.microsoft.com/office/drawing/2014/main" id="{5CA3D98B-FA0D-4C28-BFFC-BF59B9AF3E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336456" y="941045"/>
            <a:ext cx="7446324" cy="462279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89BD0012-30A2-40D2-9AA3-3BA6541122E7}"/>
              </a:ext>
            </a:extLst>
          </p:cNvPr>
          <p:cNvSpPr/>
          <p:nvPr/>
        </p:nvSpPr>
        <p:spPr>
          <a:xfrm rot="21126398">
            <a:off x="6940379" y="200382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4472C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Flame </a:t>
            </a: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2128C823-C381-430B-A7A1-74D6A636ED1A}"/>
              </a:ext>
            </a:extLst>
          </p:cNvPr>
          <p:cNvSpPr/>
          <p:nvPr/>
        </p:nvSpPr>
        <p:spPr>
          <a:xfrm rot="686724">
            <a:off x="8187262" y="252128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Smoke </a:t>
            </a:r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1BF0E52A-B19D-43AD-87B5-7481F034C221}"/>
              </a:ext>
            </a:extLst>
          </p:cNvPr>
          <p:cNvSpPr/>
          <p:nvPr/>
        </p:nvSpPr>
        <p:spPr>
          <a:xfrm rot="20853544">
            <a:off x="9258639" y="174157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blaze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C4BC417C-9E4E-4DE9-BF91-5E23788023DA}"/>
              </a:ext>
            </a:extLst>
          </p:cNvPr>
          <p:cNvSpPr/>
          <p:nvPr/>
        </p:nvSpPr>
        <p:spPr>
          <a:xfrm rot="391869">
            <a:off x="10338863" y="79818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ED7D3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Ladder </a:t>
            </a: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7423BB5C-A3D2-4C08-A936-C0BAC898FC19}"/>
              </a:ext>
            </a:extLst>
          </p:cNvPr>
          <p:cNvSpPr/>
          <p:nvPr/>
        </p:nvSpPr>
        <p:spPr>
          <a:xfrm rot="499058">
            <a:off x="9657992" y="916604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Cinders 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DF063D88-DB0E-413B-9497-05E38135A284}"/>
              </a:ext>
            </a:extLst>
          </p:cNvPr>
          <p:cNvSpPr/>
          <p:nvPr/>
        </p:nvSpPr>
        <p:spPr>
          <a:xfrm rot="21188002">
            <a:off x="72082" y="3301990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Clouds </a:t>
            </a:r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CAEEE224-9083-4506-8EF3-BCC948627EC3}"/>
              </a:ext>
            </a:extLst>
          </p:cNvPr>
          <p:cNvSpPr/>
          <p:nvPr/>
        </p:nvSpPr>
        <p:spPr>
          <a:xfrm rot="484447">
            <a:off x="45316" y="2529816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Charcoal </a:t>
            </a: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23DEE4E9-1041-4A2C-9533-F9CD39D81E8B}"/>
              </a:ext>
            </a:extLst>
          </p:cNvPr>
          <p:cNvSpPr/>
          <p:nvPr/>
        </p:nvSpPr>
        <p:spPr>
          <a:xfrm rot="522881">
            <a:off x="1223932" y="156189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Wood </a:t>
            </a:r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D588F918-5738-4578-8DCC-7356D2AFAC10}"/>
              </a:ext>
            </a:extLst>
          </p:cNvPr>
          <p:cNvSpPr/>
          <p:nvPr/>
        </p:nvSpPr>
        <p:spPr>
          <a:xfrm rot="552893">
            <a:off x="38606" y="924934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Remains </a:t>
            </a:r>
          </a:p>
        </p:txBody>
      </p:sp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3514271B-10C5-4A34-A885-EC0E4841553A}"/>
              </a:ext>
            </a:extLst>
          </p:cNvPr>
          <p:cNvSpPr/>
          <p:nvPr/>
        </p:nvSpPr>
        <p:spPr>
          <a:xfrm rot="21147884">
            <a:off x="2355065" y="210184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Lungs </a:t>
            </a:r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804722A5-7545-4574-8614-4ACC86CC2B51}"/>
              </a:ext>
            </a:extLst>
          </p:cNvPr>
          <p:cNvSpPr/>
          <p:nvPr/>
        </p:nvSpPr>
        <p:spPr>
          <a:xfrm rot="625326">
            <a:off x="5803832" y="200382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4472C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Smog </a:t>
            </a:r>
          </a:p>
        </p:txBody>
      </p:sp>
      <p:sp>
        <p:nvSpPr>
          <p:cNvPr id="14" name="Speech Bubble: Rectangle 13">
            <a:extLst>
              <a:ext uri="{FF2B5EF4-FFF2-40B4-BE49-F238E27FC236}">
                <a16:creationId xmlns:a16="http://schemas.microsoft.com/office/drawing/2014/main" id="{5311AB8C-AD59-4B4E-9C7D-F6F3157B8C0E}"/>
              </a:ext>
            </a:extLst>
          </p:cNvPr>
          <p:cNvSpPr/>
          <p:nvPr/>
        </p:nvSpPr>
        <p:spPr>
          <a:xfrm rot="20915561">
            <a:off x="4656243" y="166476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4472C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Matches </a:t>
            </a:r>
          </a:p>
        </p:txBody>
      </p:sp>
      <p:sp>
        <p:nvSpPr>
          <p:cNvPr id="15" name="Speech Bubble: Rectangle 14">
            <a:extLst>
              <a:ext uri="{FF2B5EF4-FFF2-40B4-BE49-F238E27FC236}">
                <a16:creationId xmlns:a16="http://schemas.microsoft.com/office/drawing/2014/main" id="{D8CB4236-690A-423A-A16A-CFAA3AF7EB26}"/>
              </a:ext>
            </a:extLst>
          </p:cNvPr>
          <p:cNvSpPr/>
          <p:nvPr/>
        </p:nvSpPr>
        <p:spPr>
          <a:xfrm rot="463752">
            <a:off x="3523154" y="240954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4472C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Wood </a:t>
            </a:r>
          </a:p>
        </p:txBody>
      </p:sp>
      <p:sp>
        <p:nvSpPr>
          <p:cNvPr id="16" name="Speech Bubble: Rectangle 15">
            <a:extLst>
              <a:ext uri="{FF2B5EF4-FFF2-40B4-BE49-F238E27FC236}">
                <a16:creationId xmlns:a16="http://schemas.microsoft.com/office/drawing/2014/main" id="{3F4F0CD1-C1D8-49D5-A974-43DA98B9793B}"/>
              </a:ext>
            </a:extLst>
          </p:cNvPr>
          <p:cNvSpPr/>
          <p:nvPr/>
        </p:nvSpPr>
        <p:spPr>
          <a:xfrm rot="21012402">
            <a:off x="38093" y="149450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4472C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Flicker </a:t>
            </a:r>
          </a:p>
        </p:txBody>
      </p:sp>
      <p:sp>
        <p:nvSpPr>
          <p:cNvPr id="17" name="Speech Bubble: Rectangle 16">
            <a:extLst>
              <a:ext uri="{FF2B5EF4-FFF2-40B4-BE49-F238E27FC236}">
                <a16:creationId xmlns:a16="http://schemas.microsoft.com/office/drawing/2014/main" id="{C8BB1860-9E7F-4A27-933D-DD965273DBF3}"/>
              </a:ext>
            </a:extLst>
          </p:cNvPr>
          <p:cNvSpPr/>
          <p:nvPr/>
        </p:nvSpPr>
        <p:spPr>
          <a:xfrm rot="21089614">
            <a:off x="7577396" y="5444402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Hose </a:t>
            </a:r>
          </a:p>
        </p:txBody>
      </p:sp>
      <p:sp>
        <p:nvSpPr>
          <p:cNvPr id="18" name="Speech Bubble: Rectangle 17">
            <a:extLst>
              <a:ext uri="{FF2B5EF4-FFF2-40B4-BE49-F238E27FC236}">
                <a16:creationId xmlns:a16="http://schemas.microsoft.com/office/drawing/2014/main" id="{A6EECD12-ACB7-4A36-AA28-C913EF836A1F}"/>
              </a:ext>
            </a:extLst>
          </p:cNvPr>
          <p:cNvSpPr/>
          <p:nvPr/>
        </p:nvSpPr>
        <p:spPr>
          <a:xfrm rot="20910645">
            <a:off x="10885155" y="771498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Ash </a:t>
            </a:r>
          </a:p>
        </p:txBody>
      </p:sp>
      <p:sp>
        <p:nvSpPr>
          <p:cNvPr id="19" name="Speech Bubble: Rectangle 18">
            <a:extLst>
              <a:ext uri="{FF2B5EF4-FFF2-40B4-BE49-F238E27FC236}">
                <a16:creationId xmlns:a16="http://schemas.microsoft.com/office/drawing/2014/main" id="{3E049EFA-3580-4E49-8889-3B51AC1CA84E}"/>
              </a:ext>
            </a:extLst>
          </p:cNvPr>
          <p:cNvSpPr/>
          <p:nvPr/>
        </p:nvSpPr>
        <p:spPr>
          <a:xfrm rot="21120038">
            <a:off x="9775374" y="4264634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Trees  </a:t>
            </a:r>
          </a:p>
        </p:txBody>
      </p:sp>
      <p:sp>
        <p:nvSpPr>
          <p:cNvPr id="20" name="Speech Bubble: Rectangle 19">
            <a:extLst>
              <a:ext uri="{FF2B5EF4-FFF2-40B4-BE49-F238E27FC236}">
                <a16:creationId xmlns:a16="http://schemas.microsoft.com/office/drawing/2014/main" id="{17239224-85D7-4066-A9E5-C171E3644322}"/>
              </a:ext>
            </a:extLst>
          </p:cNvPr>
          <p:cNvSpPr/>
          <p:nvPr/>
        </p:nvSpPr>
        <p:spPr>
          <a:xfrm rot="685590">
            <a:off x="61391" y="4063996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Chaos </a:t>
            </a:r>
          </a:p>
        </p:txBody>
      </p:sp>
      <p:sp>
        <p:nvSpPr>
          <p:cNvPr id="21" name="Speech Bubble: Rectangle 20">
            <a:extLst>
              <a:ext uri="{FF2B5EF4-FFF2-40B4-BE49-F238E27FC236}">
                <a16:creationId xmlns:a16="http://schemas.microsoft.com/office/drawing/2014/main" id="{2CD562A4-CB42-4AF3-80C5-08710ECD1C79}"/>
              </a:ext>
            </a:extLst>
          </p:cNvPr>
          <p:cNvSpPr/>
          <p:nvPr/>
        </p:nvSpPr>
        <p:spPr>
          <a:xfrm rot="20964446">
            <a:off x="1225791" y="4071768"/>
            <a:ext cx="1144106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Forest  </a:t>
            </a:r>
          </a:p>
        </p:txBody>
      </p:sp>
      <p:sp>
        <p:nvSpPr>
          <p:cNvPr id="22" name="Speech Bubble: Rectangle 21">
            <a:extLst>
              <a:ext uri="{FF2B5EF4-FFF2-40B4-BE49-F238E27FC236}">
                <a16:creationId xmlns:a16="http://schemas.microsoft.com/office/drawing/2014/main" id="{4AAA8C84-92AF-4633-AABB-DF3C0189526E}"/>
              </a:ext>
            </a:extLst>
          </p:cNvPr>
          <p:cNvSpPr/>
          <p:nvPr/>
        </p:nvSpPr>
        <p:spPr>
          <a:xfrm rot="21015187">
            <a:off x="5169835" y="5549896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Family </a:t>
            </a:r>
          </a:p>
        </p:txBody>
      </p:sp>
      <p:sp>
        <p:nvSpPr>
          <p:cNvPr id="23" name="Speech Bubble: Rectangle 22">
            <a:extLst>
              <a:ext uri="{FF2B5EF4-FFF2-40B4-BE49-F238E27FC236}">
                <a16:creationId xmlns:a16="http://schemas.microsoft.com/office/drawing/2014/main" id="{A7239BC4-3B3D-4ADD-A580-793B7E19AA40}"/>
              </a:ext>
            </a:extLst>
          </p:cNvPr>
          <p:cNvSpPr/>
          <p:nvPr/>
        </p:nvSpPr>
        <p:spPr>
          <a:xfrm rot="568260">
            <a:off x="4028872" y="5522309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Screams </a:t>
            </a:r>
          </a:p>
        </p:txBody>
      </p:sp>
      <p:sp>
        <p:nvSpPr>
          <p:cNvPr id="24" name="Speech Bubble: Rectangle 23">
            <a:extLst>
              <a:ext uri="{FF2B5EF4-FFF2-40B4-BE49-F238E27FC236}">
                <a16:creationId xmlns:a16="http://schemas.microsoft.com/office/drawing/2014/main" id="{646992A4-91CC-4417-BDB6-69E539BAB76B}"/>
              </a:ext>
            </a:extLst>
          </p:cNvPr>
          <p:cNvSpPr/>
          <p:nvPr/>
        </p:nvSpPr>
        <p:spPr>
          <a:xfrm rot="564994">
            <a:off x="1246189" y="3247566"/>
            <a:ext cx="1146337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Darkness </a:t>
            </a:r>
          </a:p>
        </p:txBody>
      </p:sp>
      <p:sp>
        <p:nvSpPr>
          <p:cNvPr id="25" name="Speech Bubble: Rectangle 24">
            <a:extLst>
              <a:ext uri="{FF2B5EF4-FFF2-40B4-BE49-F238E27FC236}">
                <a16:creationId xmlns:a16="http://schemas.microsoft.com/office/drawing/2014/main" id="{CAC28895-2288-4EB4-9575-FC4004AE7AA1}"/>
              </a:ext>
            </a:extLst>
          </p:cNvPr>
          <p:cNvSpPr/>
          <p:nvPr/>
        </p:nvSpPr>
        <p:spPr>
          <a:xfrm rot="689990">
            <a:off x="6300599" y="5517764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Firemen </a:t>
            </a:r>
          </a:p>
        </p:txBody>
      </p:sp>
      <p:sp>
        <p:nvSpPr>
          <p:cNvPr id="26" name="Speech Bubble: Rectangle 25">
            <a:extLst>
              <a:ext uri="{FF2B5EF4-FFF2-40B4-BE49-F238E27FC236}">
                <a16:creationId xmlns:a16="http://schemas.microsoft.com/office/drawing/2014/main" id="{72185399-ED9D-470B-BE09-ADF90B6C3086}"/>
              </a:ext>
            </a:extLst>
          </p:cNvPr>
          <p:cNvSpPr/>
          <p:nvPr/>
        </p:nvSpPr>
        <p:spPr>
          <a:xfrm rot="539967">
            <a:off x="10952874" y="4381412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Sky </a:t>
            </a:r>
          </a:p>
        </p:txBody>
      </p:sp>
      <p:sp>
        <p:nvSpPr>
          <p:cNvPr id="27" name="Speech Bubble: Rectangle 26">
            <a:extLst>
              <a:ext uri="{FF2B5EF4-FFF2-40B4-BE49-F238E27FC236}">
                <a16:creationId xmlns:a16="http://schemas.microsoft.com/office/drawing/2014/main" id="{53015DC5-A750-4777-B9C6-F1FA354A9CA1}"/>
              </a:ext>
            </a:extLst>
          </p:cNvPr>
          <p:cNvSpPr/>
          <p:nvPr/>
        </p:nvSpPr>
        <p:spPr>
          <a:xfrm rot="381418">
            <a:off x="208135" y="5825405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sparks </a:t>
            </a:r>
          </a:p>
        </p:txBody>
      </p:sp>
      <p:sp>
        <p:nvSpPr>
          <p:cNvPr id="28" name="Speech Bubble: Rectangle 27">
            <a:extLst>
              <a:ext uri="{FF2B5EF4-FFF2-40B4-BE49-F238E27FC236}">
                <a16:creationId xmlns:a16="http://schemas.microsoft.com/office/drawing/2014/main" id="{CDB0B687-5695-447D-A750-FFD2C6432179}"/>
              </a:ext>
            </a:extLst>
          </p:cNvPr>
          <p:cNvSpPr/>
          <p:nvPr/>
        </p:nvSpPr>
        <p:spPr>
          <a:xfrm rot="591224">
            <a:off x="10851165" y="1685706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grass</a:t>
            </a:r>
          </a:p>
        </p:txBody>
      </p:sp>
      <p:sp>
        <p:nvSpPr>
          <p:cNvPr id="29" name="Speech Bubble: Rectangle 28">
            <a:extLst>
              <a:ext uri="{FF2B5EF4-FFF2-40B4-BE49-F238E27FC236}">
                <a16:creationId xmlns:a16="http://schemas.microsoft.com/office/drawing/2014/main" id="{BD6023BF-965C-4C5C-9C9B-4E2911CD2BBF}"/>
              </a:ext>
            </a:extLst>
          </p:cNvPr>
          <p:cNvSpPr/>
          <p:nvPr/>
        </p:nvSpPr>
        <p:spPr>
          <a:xfrm rot="21340432">
            <a:off x="9615144" y="1664940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Siren </a:t>
            </a:r>
          </a:p>
        </p:txBody>
      </p:sp>
      <p:sp>
        <p:nvSpPr>
          <p:cNvPr id="30" name="Speech Bubble: Rectangle 29">
            <a:extLst>
              <a:ext uri="{FF2B5EF4-FFF2-40B4-BE49-F238E27FC236}">
                <a16:creationId xmlns:a16="http://schemas.microsoft.com/office/drawing/2014/main" id="{E8B173E9-78F7-48EF-AAFD-B7EC0F9BDC58}"/>
              </a:ext>
            </a:extLst>
          </p:cNvPr>
          <p:cNvSpPr/>
          <p:nvPr/>
        </p:nvSpPr>
        <p:spPr>
          <a:xfrm rot="21287731">
            <a:off x="10826871" y="3559302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Moon </a:t>
            </a:r>
          </a:p>
        </p:txBody>
      </p:sp>
      <p:sp>
        <p:nvSpPr>
          <p:cNvPr id="31" name="Speech Bubble: Rectangle 30">
            <a:extLst>
              <a:ext uri="{FF2B5EF4-FFF2-40B4-BE49-F238E27FC236}">
                <a16:creationId xmlns:a16="http://schemas.microsoft.com/office/drawing/2014/main" id="{0B2E9789-C1EA-4EA7-88A9-CD90A0A8B567}"/>
              </a:ext>
            </a:extLst>
          </p:cNvPr>
          <p:cNvSpPr/>
          <p:nvPr/>
        </p:nvSpPr>
        <p:spPr>
          <a:xfrm rot="20926183">
            <a:off x="1235794" y="2421577"/>
            <a:ext cx="1170093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woods </a:t>
            </a:r>
          </a:p>
        </p:txBody>
      </p:sp>
      <p:sp>
        <p:nvSpPr>
          <p:cNvPr id="32" name="Speech Bubble: Rectangle 31">
            <a:extLst>
              <a:ext uri="{FF2B5EF4-FFF2-40B4-BE49-F238E27FC236}">
                <a16:creationId xmlns:a16="http://schemas.microsoft.com/office/drawing/2014/main" id="{E71C31CF-2075-4246-9FAA-E0FD0DFE859D}"/>
              </a:ext>
            </a:extLst>
          </p:cNvPr>
          <p:cNvSpPr/>
          <p:nvPr/>
        </p:nvSpPr>
        <p:spPr>
          <a:xfrm rot="415864">
            <a:off x="1261405" y="1595629"/>
            <a:ext cx="1147425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Debris  </a:t>
            </a:r>
          </a:p>
        </p:txBody>
      </p:sp>
      <p:sp>
        <p:nvSpPr>
          <p:cNvPr id="33" name="Speech Bubble: Rectangle 32">
            <a:extLst>
              <a:ext uri="{FF2B5EF4-FFF2-40B4-BE49-F238E27FC236}">
                <a16:creationId xmlns:a16="http://schemas.microsoft.com/office/drawing/2014/main" id="{754B4936-E128-4503-BF85-2F040DC60A79}"/>
              </a:ext>
            </a:extLst>
          </p:cNvPr>
          <p:cNvSpPr/>
          <p:nvPr/>
        </p:nvSpPr>
        <p:spPr>
          <a:xfrm rot="21158816">
            <a:off x="38094" y="1728317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Heat </a:t>
            </a:r>
          </a:p>
        </p:txBody>
      </p:sp>
      <p:sp>
        <p:nvSpPr>
          <p:cNvPr id="34" name="Speech Bubble: Rectangle 33">
            <a:extLst>
              <a:ext uri="{FF2B5EF4-FFF2-40B4-BE49-F238E27FC236}">
                <a16:creationId xmlns:a16="http://schemas.microsoft.com/office/drawing/2014/main" id="{3FD1E629-8D84-4B19-97C9-070203BE8435}"/>
              </a:ext>
            </a:extLst>
          </p:cNvPr>
          <p:cNvSpPr/>
          <p:nvPr/>
        </p:nvSpPr>
        <p:spPr>
          <a:xfrm rot="21021925">
            <a:off x="1170707" y="770244"/>
            <a:ext cx="1146337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Onlookers </a:t>
            </a:r>
          </a:p>
        </p:txBody>
      </p:sp>
      <p:sp>
        <p:nvSpPr>
          <p:cNvPr id="35" name="Speech Bubble: Rectangle 34">
            <a:extLst>
              <a:ext uri="{FF2B5EF4-FFF2-40B4-BE49-F238E27FC236}">
                <a16:creationId xmlns:a16="http://schemas.microsoft.com/office/drawing/2014/main" id="{1DF50CAB-56AB-490D-B3DA-6A3E3BCCA96D}"/>
              </a:ext>
            </a:extLst>
          </p:cNvPr>
          <p:cNvSpPr/>
          <p:nvPr/>
        </p:nvSpPr>
        <p:spPr>
          <a:xfrm rot="620513">
            <a:off x="1164689" y="4874804"/>
            <a:ext cx="1300816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destruction </a:t>
            </a:r>
          </a:p>
        </p:txBody>
      </p:sp>
      <p:sp>
        <p:nvSpPr>
          <p:cNvPr id="36" name="Speech Bubble: Rectangle 35">
            <a:extLst>
              <a:ext uri="{FF2B5EF4-FFF2-40B4-BE49-F238E27FC236}">
                <a16:creationId xmlns:a16="http://schemas.microsoft.com/office/drawing/2014/main" id="{E9887A54-4049-4A05-A7E1-C2691030179B}"/>
              </a:ext>
            </a:extLst>
          </p:cNvPr>
          <p:cNvSpPr/>
          <p:nvPr/>
        </p:nvSpPr>
        <p:spPr>
          <a:xfrm rot="382243">
            <a:off x="10942934" y="2615001"/>
            <a:ext cx="1193804" cy="829040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carpets </a:t>
            </a:r>
          </a:p>
        </p:txBody>
      </p:sp>
      <p:sp>
        <p:nvSpPr>
          <p:cNvPr id="37" name="Speech Bubble: Rectangle 36">
            <a:extLst>
              <a:ext uri="{FF2B5EF4-FFF2-40B4-BE49-F238E27FC236}">
                <a16:creationId xmlns:a16="http://schemas.microsoft.com/office/drawing/2014/main" id="{C9E9AC1E-6D7C-4941-88B9-1F9A7915592D}"/>
              </a:ext>
            </a:extLst>
          </p:cNvPr>
          <p:cNvSpPr/>
          <p:nvPr/>
        </p:nvSpPr>
        <p:spPr>
          <a:xfrm rot="21140286">
            <a:off x="10809197" y="5276379"/>
            <a:ext cx="1300816" cy="762691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devastation </a:t>
            </a:r>
          </a:p>
        </p:txBody>
      </p:sp>
      <p:sp>
        <p:nvSpPr>
          <p:cNvPr id="38" name="Speech Bubble: Rectangle 38">
            <a:extLst>
              <a:ext uri="{FF2B5EF4-FFF2-40B4-BE49-F238E27FC236}">
                <a16:creationId xmlns:a16="http://schemas.microsoft.com/office/drawing/2014/main" id="{279E71D0-9431-4091-B8E7-E4CE30013349}"/>
              </a:ext>
            </a:extLst>
          </p:cNvPr>
          <p:cNvSpPr/>
          <p:nvPr/>
        </p:nvSpPr>
        <p:spPr>
          <a:xfrm rot="300322">
            <a:off x="9693042" y="2528865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Furniture </a:t>
            </a:r>
          </a:p>
        </p:txBody>
      </p:sp>
      <p:sp>
        <p:nvSpPr>
          <p:cNvPr id="39" name="Speech Bubble: Rectangle 39">
            <a:extLst>
              <a:ext uri="{FF2B5EF4-FFF2-40B4-BE49-F238E27FC236}">
                <a16:creationId xmlns:a16="http://schemas.microsoft.com/office/drawing/2014/main" id="{12318561-E99B-4652-8359-2A498EFD902B}"/>
              </a:ext>
            </a:extLst>
          </p:cNvPr>
          <p:cNvSpPr/>
          <p:nvPr/>
        </p:nvSpPr>
        <p:spPr>
          <a:xfrm rot="725708">
            <a:off x="9740050" y="3363711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Breath </a:t>
            </a:r>
          </a:p>
        </p:txBody>
      </p:sp>
      <p:sp>
        <p:nvSpPr>
          <p:cNvPr id="40" name="Speech Bubble: Rectangle 40">
            <a:extLst>
              <a:ext uri="{FF2B5EF4-FFF2-40B4-BE49-F238E27FC236}">
                <a16:creationId xmlns:a16="http://schemas.microsoft.com/office/drawing/2014/main" id="{9400868E-9385-485A-9A65-FEF833CEDF86}"/>
              </a:ext>
            </a:extLst>
          </p:cNvPr>
          <p:cNvSpPr/>
          <p:nvPr/>
        </p:nvSpPr>
        <p:spPr>
          <a:xfrm rot="569944">
            <a:off x="8620486" y="5435212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 wind </a:t>
            </a:r>
          </a:p>
        </p:txBody>
      </p:sp>
      <p:sp>
        <p:nvSpPr>
          <p:cNvPr id="41" name="Speech Bubble: Rectangle 41">
            <a:extLst>
              <a:ext uri="{FF2B5EF4-FFF2-40B4-BE49-F238E27FC236}">
                <a16:creationId xmlns:a16="http://schemas.microsoft.com/office/drawing/2014/main" id="{DF04475D-EE19-49C6-9DDA-BC5CFCF8DE1F}"/>
              </a:ext>
            </a:extLst>
          </p:cNvPr>
          <p:cNvSpPr/>
          <p:nvPr/>
        </p:nvSpPr>
        <p:spPr>
          <a:xfrm rot="21017284">
            <a:off x="2872789" y="5587998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Windows   </a:t>
            </a:r>
          </a:p>
        </p:txBody>
      </p:sp>
      <p:sp>
        <p:nvSpPr>
          <p:cNvPr id="42" name="Speech Bubble: Rectangle 42">
            <a:extLst>
              <a:ext uri="{FF2B5EF4-FFF2-40B4-BE49-F238E27FC236}">
                <a16:creationId xmlns:a16="http://schemas.microsoft.com/office/drawing/2014/main" id="{2CA3C192-9AD1-43CF-800A-B90FFB1E1685}"/>
              </a:ext>
            </a:extLst>
          </p:cNvPr>
          <p:cNvSpPr/>
          <p:nvPr/>
        </p:nvSpPr>
        <p:spPr>
          <a:xfrm>
            <a:off x="1700198" y="5563840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explosion </a:t>
            </a:r>
          </a:p>
        </p:txBody>
      </p:sp>
      <p:sp>
        <p:nvSpPr>
          <p:cNvPr id="43" name="Speech Bubble: Rectangle 43">
            <a:extLst>
              <a:ext uri="{FF2B5EF4-FFF2-40B4-BE49-F238E27FC236}">
                <a16:creationId xmlns:a16="http://schemas.microsoft.com/office/drawing/2014/main" id="{BEF0C867-088D-46F6-9F08-8B6480555F94}"/>
              </a:ext>
            </a:extLst>
          </p:cNvPr>
          <p:cNvSpPr/>
          <p:nvPr/>
        </p:nvSpPr>
        <p:spPr>
          <a:xfrm rot="21119900">
            <a:off x="11594" y="4945002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 doors </a:t>
            </a:r>
          </a:p>
        </p:txBody>
      </p:sp>
      <p:sp>
        <p:nvSpPr>
          <p:cNvPr id="44" name="Speech Bubble: Rectangle 45">
            <a:extLst>
              <a:ext uri="{FF2B5EF4-FFF2-40B4-BE49-F238E27FC236}">
                <a16:creationId xmlns:a16="http://schemas.microsoft.com/office/drawing/2014/main" id="{84034D59-0F8F-4C73-8105-51232F2FE247}"/>
              </a:ext>
            </a:extLst>
          </p:cNvPr>
          <p:cNvSpPr/>
          <p:nvPr/>
        </p:nvSpPr>
        <p:spPr>
          <a:xfrm rot="701232">
            <a:off x="9740050" y="5014396"/>
            <a:ext cx="1193804" cy="761996"/>
          </a:xfrm>
          <a:custGeom>
            <a:avLst>
              <a:gd name="f0" fmla="val 6300"/>
              <a:gd name="f1" fmla="val 243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Inferno  </a:t>
            </a:r>
          </a:p>
        </p:txBody>
      </p:sp>
      <p:pic>
        <p:nvPicPr>
          <p:cNvPr id="45" name="Picture 44" descr="A close up of a sign&#10;&#10;Description automatically generated">
            <a:extLst>
              <a:ext uri="{FF2B5EF4-FFF2-40B4-BE49-F238E27FC236}">
                <a16:creationId xmlns:a16="http://schemas.microsoft.com/office/drawing/2014/main" id="{CA61C072-0F9F-498C-AA7B-6ACED3DA40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8707" y="6227163"/>
            <a:ext cx="1622454" cy="501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10" grpId="0" animBg="1"/>
      <p:bldP spid="13" grpId="0" animBg="1"/>
      <p:bldP spid="14" grpId="0" animBg="1"/>
      <p:bldP spid="16" grpId="0" animBg="1"/>
      <p:bldP spid="19" grpId="0" animBg="1"/>
      <p:bldP spid="26" grpId="0" animBg="1"/>
      <p:bldP spid="28" grpId="0" animBg="1"/>
      <p:bldP spid="29" grpId="0" animBg="1"/>
      <p:bldP spid="32" grpId="0" animBg="1"/>
      <p:bldP spid="34" grpId="0" animBg="1"/>
      <p:bldP spid="36" grpId="0" animBg="1"/>
      <p:bldP spid="37" grpId="0" animBg="1"/>
      <p:bldP spid="3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C4E3D-A939-4403-8B02-012C2FBA3D4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 anchorCtr="1"/>
          <a:lstStyle/>
          <a:p>
            <a:pPr lvl="0" algn="ctr"/>
            <a:r>
              <a:rPr lang="en-GB" b="1"/>
              <a:t>Let’s write </a:t>
            </a:r>
            <a:r>
              <a:rPr lang="en-GB" b="1">
                <a:solidFill>
                  <a:srgbClr val="FF0000"/>
                </a:solidFill>
              </a:rPr>
              <a:t>3 Imaginative sentences </a:t>
            </a:r>
            <a:r>
              <a:rPr lang="en-GB" b="1"/>
              <a:t>with any of the nouns you have written down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DAE0D-1353-4598-A6A2-3DAB705C6965}"/>
              </a:ext>
            </a:extLst>
          </p:cNvPr>
          <p:cNvSpPr txBox="1"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GB">
                <a:solidFill>
                  <a:srgbClr val="4472C4"/>
                </a:solidFill>
              </a:rPr>
              <a:t>Remember: </a:t>
            </a:r>
          </a:p>
          <a:p>
            <a:pPr marL="0" lvl="0" indent="0">
              <a:buNone/>
            </a:pPr>
            <a:endParaRPr lang="en-GB">
              <a:solidFill>
                <a:srgbClr val="4472C4"/>
              </a:solidFill>
            </a:endParaRPr>
          </a:p>
          <a:p>
            <a:pPr marL="0" lvl="0" indent="0">
              <a:buNone/>
            </a:pPr>
            <a:r>
              <a:rPr lang="en-GB"/>
              <a:t>Try to use as many </a:t>
            </a:r>
            <a:r>
              <a:rPr lang="en-GB">
                <a:solidFill>
                  <a:srgbClr val="FF0000"/>
                </a:solidFill>
              </a:rPr>
              <a:t>Imaginative writing techniques</a:t>
            </a:r>
            <a:r>
              <a:rPr lang="en-GB"/>
              <a:t> as you need to make your sentences interesting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81DDBD-A394-48FB-B885-3373A0B39884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6019806" y="1825627"/>
            <a:ext cx="5333996" cy="4351336"/>
          </a:xfrm>
        </p:spPr>
        <p:txBody>
          <a:bodyPr/>
          <a:lstStyle/>
          <a:p>
            <a:pPr marL="0" lvl="0" indent="0">
              <a:buNone/>
            </a:pPr>
            <a:r>
              <a:rPr lang="en-GB">
                <a:solidFill>
                  <a:srgbClr val="4472C4"/>
                </a:solidFill>
              </a:rPr>
              <a:t>Example:</a:t>
            </a:r>
          </a:p>
          <a:p>
            <a:pPr marL="0" lvl="0" indent="0">
              <a:buNone/>
            </a:pPr>
            <a:endParaRPr lang="en-GB"/>
          </a:p>
          <a:p>
            <a:pPr marL="0" lvl="0" indent="0">
              <a:buNone/>
            </a:pPr>
            <a:r>
              <a:rPr lang="en-GB"/>
              <a:t>The </a:t>
            </a:r>
            <a:r>
              <a:rPr lang="en-GB">
                <a:solidFill>
                  <a:srgbClr val="4472C4"/>
                </a:solidFill>
              </a:rPr>
              <a:t>acrid stench </a:t>
            </a:r>
            <a:r>
              <a:rPr lang="en-GB"/>
              <a:t>of burning wood filled the air. </a:t>
            </a:r>
          </a:p>
          <a:p>
            <a:pPr marL="0" lvl="0" indent="0">
              <a:buNone/>
            </a:pPr>
            <a:r>
              <a:rPr lang="en-GB"/>
              <a:t>The </a:t>
            </a:r>
            <a:r>
              <a:rPr lang="en-GB">
                <a:solidFill>
                  <a:srgbClr val="00B0F0"/>
                </a:solidFill>
              </a:rPr>
              <a:t>small, frail figure </a:t>
            </a:r>
            <a:r>
              <a:rPr lang="en-GB"/>
              <a:t>moved, inch by inch to the door.</a:t>
            </a:r>
          </a:p>
          <a:p>
            <a:pPr marL="0" lvl="0" indent="0">
              <a:buNone/>
            </a:pPr>
            <a:endParaRPr lang="en-GB"/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2E4F1EB4-2DD9-42C1-960A-ECC05180B9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8707" y="6227163"/>
            <a:ext cx="1622454" cy="5016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67F85-ADBB-45C6-850A-E9312FE875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04871" y="203197"/>
            <a:ext cx="10515600" cy="1050133"/>
          </a:xfrm>
          <a:ln w="38103">
            <a:solidFill>
              <a:srgbClr val="00B0F0"/>
            </a:solidFill>
            <a:prstDash val="solid"/>
          </a:ln>
        </p:spPr>
        <p:txBody>
          <a:bodyPr anchorCtr="1"/>
          <a:lstStyle/>
          <a:p>
            <a:pPr lvl="0" algn="ctr"/>
            <a:r>
              <a:rPr lang="en-GB"/>
              <a:t>  </a:t>
            </a:r>
            <a:r>
              <a:rPr lang="en-GB" b="1">
                <a:solidFill>
                  <a:srgbClr val="00B0F0"/>
                </a:solidFill>
              </a:rPr>
              <a:t>Flames  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4A2F8C89-8C34-48BF-94B5-AFDCDC7ECA97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266703" y="1397642"/>
            <a:ext cx="5067303" cy="5244778"/>
          </a:xfrm>
          <a:ln w="28575">
            <a:solidFill>
              <a:srgbClr val="000000"/>
            </a:solidFill>
            <a:prstDash val="solid"/>
          </a:ln>
        </p:spPr>
        <p:txBody>
          <a:bodyPr/>
          <a:lstStyle/>
          <a:p>
            <a:pPr lvl="0">
              <a:lnSpc>
                <a:spcPct val="70000"/>
              </a:lnSpc>
            </a:pPr>
            <a:r>
              <a:rPr lang="en-GB" sz="2100"/>
              <a:t>Write a </a:t>
            </a:r>
            <a:r>
              <a:rPr lang="en-GB" sz="2100">
                <a:solidFill>
                  <a:srgbClr val="FF0000"/>
                </a:solidFill>
              </a:rPr>
              <a:t>simple sentence</a:t>
            </a:r>
          </a:p>
          <a:p>
            <a:pPr lvl="0">
              <a:lnSpc>
                <a:spcPct val="70000"/>
              </a:lnSpc>
            </a:pPr>
            <a:endParaRPr lang="en-GB" sz="2100"/>
          </a:p>
          <a:p>
            <a:pPr lvl="0">
              <a:lnSpc>
                <a:spcPct val="70000"/>
              </a:lnSpc>
            </a:pPr>
            <a:r>
              <a:rPr lang="en-GB" sz="2100"/>
              <a:t>Start with an interesting </a:t>
            </a:r>
            <a:r>
              <a:rPr lang="en-GB" sz="2100">
                <a:solidFill>
                  <a:srgbClr val="FF0000"/>
                </a:solidFill>
              </a:rPr>
              <a:t>sentence starter</a:t>
            </a:r>
          </a:p>
          <a:p>
            <a:pPr lvl="0">
              <a:lnSpc>
                <a:spcPct val="70000"/>
              </a:lnSpc>
            </a:pPr>
            <a:endParaRPr lang="en-GB" sz="2100"/>
          </a:p>
          <a:p>
            <a:pPr lvl="0">
              <a:lnSpc>
                <a:spcPct val="70000"/>
              </a:lnSpc>
            </a:pPr>
            <a:r>
              <a:rPr lang="en-GB" sz="2100"/>
              <a:t>Add an </a:t>
            </a:r>
            <a:r>
              <a:rPr lang="en-GB" sz="2100">
                <a:solidFill>
                  <a:srgbClr val="FF0000"/>
                </a:solidFill>
              </a:rPr>
              <a:t>adjective</a:t>
            </a:r>
          </a:p>
          <a:p>
            <a:pPr lvl="0">
              <a:lnSpc>
                <a:spcPct val="70000"/>
              </a:lnSpc>
            </a:pPr>
            <a:endParaRPr lang="en-GB" sz="2100"/>
          </a:p>
          <a:p>
            <a:pPr lvl="0">
              <a:lnSpc>
                <a:spcPct val="70000"/>
              </a:lnSpc>
            </a:pPr>
            <a:r>
              <a:rPr lang="en-GB" sz="2100"/>
              <a:t>Add a </a:t>
            </a:r>
            <a:r>
              <a:rPr lang="en-GB" sz="2100">
                <a:solidFill>
                  <a:srgbClr val="FF0000"/>
                </a:solidFill>
              </a:rPr>
              <a:t>powerful verb</a:t>
            </a:r>
          </a:p>
          <a:p>
            <a:pPr lvl="0">
              <a:lnSpc>
                <a:spcPct val="70000"/>
              </a:lnSpc>
            </a:pPr>
            <a:endParaRPr lang="en-GB" sz="2100"/>
          </a:p>
          <a:p>
            <a:pPr lvl="0">
              <a:lnSpc>
                <a:spcPct val="70000"/>
              </a:lnSpc>
            </a:pPr>
            <a:r>
              <a:rPr lang="en-GB" sz="2100"/>
              <a:t>Add an </a:t>
            </a:r>
            <a:r>
              <a:rPr lang="en-GB" sz="2100">
                <a:solidFill>
                  <a:srgbClr val="FF0000"/>
                </a:solidFill>
              </a:rPr>
              <a:t>adverb </a:t>
            </a:r>
          </a:p>
          <a:p>
            <a:pPr lvl="0">
              <a:lnSpc>
                <a:spcPct val="70000"/>
              </a:lnSpc>
            </a:pPr>
            <a:endParaRPr lang="en-GB" sz="2100"/>
          </a:p>
          <a:p>
            <a:pPr lvl="0">
              <a:lnSpc>
                <a:spcPct val="70000"/>
              </a:lnSpc>
            </a:pPr>
            <a:r>
              <a:rPr lang="en-GB" sz="2100"/>
              <a:t>Add an </a:t>
            </a:r>
            <a:r>
              <a:rPr lang="en-GB" sz="2100">
                <a:solidFill>
                  <a:srgbClr val="FF0000"/>
                </a:solidFill>
              </a:rPr>
              <a:t>embedded clause </a:t>
            </a:r>
          </a:p>
          <a:p>
            <a:pPr lvl="0">
              <a:lnSpc>
                <a:spcPct val="70000"/>
              </a:lnSpc>
            </a:pPr>
            <a:endParaRPr lang="en-GB" sz="2100"/>
          </a:p>
          <a:p>
            <a:pPr lvl="0">
              <a:lnSpc>
                <a:spcPct val="70000"/>
              </a:lnSpc>
            </a:pPr>
            <a:r>
              <a:rPr lang="en-GB" sz="2100"/>
              <a:t>Add a </a:t>
            </a:r>
            <a:r>
              <a:rPr lang="en-GB" sz="2100">
                <a:solidFill>
                  <a:srgbClr val="FF0000"/>
                </a:solidFill>
              </a:rPr>
              <a:t>simile </a:t>
            </a:r>
          </a:p>
          <a:p>
            <a:pPr lvl="0">
              <a:lnSpc>
                <a:spcPct val="70000"/>
              </a:lnSpc>
            </a:pPr>
            <a:endParaRPr lang="en-GB" sz="2100"/>
          </a:p>
          <a:p>
            <a:pPr lvl="0">
              <a:lnSpc>
                <a:spcPct val="70000"/>
              </a:lnSpc>
            </a:pPr>
            <a:r>
              <a:rPr lang="en-GB" sz="2100"/>
              <a:t>Add </a:t>
            </a:r>
            <a:r>
              <a:rPr lang="en-GB" sz="2100">
                <a:solidFill>
                  <a:srgbClr val="FF0000"/>
                </a:solidFill>
              </a:rPr>
              <a:t>dialogue </a:t>
            </a:r>
          </a:p>
          <a:p>
            <a:pPr lvl="0">
              <a:lnSpc>
                <a:spcPct val="70000"/>
              </a:lnSpc>
            </a:pPr>
            <a:endParaRPr lang="en-GB"/>
          </a:p>
          <a:p>
            <a:pPr lvl="0">
              <a:lnSpc>
                <a:spcPct val="70000"/>
              </a:lnSpc>
            </a:pPr>
            <a:endParaRPr lang="en-GB" sz="1500"/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5F447AC5-5FF9-4E24-915F-3FE5AB9928A1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5567571" y="1397642"/>
            <a:ext cx="6256132" cy="5257159"/>
          </a:xfrm>
          <a:ln w="28575">
            <a:solidFill>
              <a:srgbClr val="000000"/>
            </a:solidFill>
            <a:prstDash val="solid"/>
          </a:ln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GB" sz="2400" dirty="0">
                <a:solidFill>
                  <a:schemeClr val="tx1"/>
                </a:solidFill>
              </a:rPr>
              <a:t>The</a:t>
            </a:r>
            <a:r>
              <a:rPr lang="en-GB" sz="2400" dirty="0">
                <a:solidFill>
                  <a:srgbClr val="FF0000"/>
                </a:solidFill>
              </a:rPr>
              <a:t> flames </a:t>
            </a:r>
            <a:r>
              <a:rPr lang="en-GB" sz="2400" dirty="0">
                <a:solidFill>
                  <a:schemeClr val="tx1"/>
                </a:solidFill>
              </a:rPr>
              <a:t>darted upwards</a:t>
            </a:r>
            <a:r>
              <a:rPr lang="en-GB" sz="2400" dirty="0">
                <a:solidFill>
                  <a:srgbClr val="FF0000"/>
                </a:solidFill>
              </a:rPr>
              <a:t>.</a:t>
            </a:r>
          </a:p>
          <a:p>
            <a:pPr marL="0" lvl="0" indent="0">
              <a:buNone/>
            </a:pPr>
            <a:r>
              <a:rPr lang="en-GB" sz="2400" dirty="0">
                <a:solidFill>
                  <a:srgbClr val="FF0000"/>
                </a:solidFill>
              </a:rPr>
              <a:t>Like a hungry beast</a:t>
            </a:r>
            <a:r>
              <a:rPr lang="en-GB" sz="2400" dirty="0"/>
              <a:t>, the pulsating flames , which were </a:t>
            </a:r>
            <a:r>
              <a:rPr lang="en-GB" sz="2400" dirty="0">
                <a:solidFill>
                  <a:srgbClr val="FF0000"/>
                </a:solidFill>
              </a:rPr>
              <a:t>enormous, devoured </a:t>
            </a:r>
            <a:r>
              <a:rPr lang="en-GB" sz="2400" dirty="0"/>
              <a:t>the house.  </a:t>
            </a:r>
          </a:p>
          <a:p>
            <a:pPr marL="0" lvl="0" indent="0">
              <a:buNone/>
            </a:pPr>
            <a:r>
              <a:rPr lang="en-GB" sz="2400" dirty="0">
                <a:solidFill>
                  <a:srgbClr val="FF0000"/>
                </a:solidFill>
              </a:rPr>
              <a:t>Help! Help!’ screamed the man, as he waved frantically </a:t>
            </a:r>
            <a:r>
              <a:rPr lang="en-GB" sz="2400" dirty="0">
                <a:solidFill>
                  <a:schemeClr val="tx1"/>
                </a:solidFill>
              </a:rPr>
              <a:t>at the window. </a:t>
            </a:r>
          </a:p>
          <a:p>
            <a:pPr lvl="0"/>
            <a:endParaRPr lang="en-GB" sz="2400" dirty="0"/>
          </a:p>
          <a:p>
            <a:pPr marL="0" lvl="0" indent="0">
              <a:buNone/>
            </a:pPr>
            <a:r>
              <a:rPr lang="en-GB" sz="2400" dirty="0"/>
              <a:t>Can you add more ….</a:t>
            </a:r>
          </a:p>
          <a:p>
            <a:pPr lvl="0"/>
            <a:endParaRPr lang="en-GB" sz="2400" dirty="0"/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1AB53B79-3C7F-470A-BBBC-6EB2A1D9EC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2843" y="6297463"/>
            <a:ext cx="1622454" cy="501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AD39C-90AD-4DBE-9352-BF847CD179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ln w="57150">
            <a:solidFill>
              <a:srgbClr val="000000"/>
            </a:solidFill>
            <a:prstDash val="solid"/>
          </a:ln>
        </p:spPr>
        <p:txBody>
          <a:bodyPr/>
          <a:lstStyle/>
          <a:p>
            <a:pPr lvl="0"/>
            <a:r>
              <a:rPr lang="en-GB" b="1">
                <a:solidFill>
                  <a:srgbClr val="00B0F0"/>
                </a:solidFill>
              </a:rPr>
              <a:t>Now let’s create a paragraph that includes: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5E584-71DF-4C11-AEA3-26308D98F8C1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An </a:t>
            </a:r>
            <a:r>
              <a:rPr lang="en-GB">
                <a:solidFill>
                  <a:srgbClr val="FF0000"/>
                </a:solidFill>
              </a:rPr>
              <a:t>interesting sentence starter</a:t>
            </a:r>
            <a:r>
              <a:rPr lang="en-GB"/>
              <a:t> and</a:t>
            </a:r>
          </a:p>
          <a:p>
            <a:pPr lvl="0"/>
            <a:r>
              <a:rPr lang="en-GB"/>
              <a:t>A </a:t>
            </a:r>
            <a:r>
              <a:rPr lang="en-GB">
                <a:solidFill>
                  <a:srgbClr val="FF0000"/>
                </a:solidFill>
              </a:rPr>
              <a:t>sensory adjective </a:t>
            </a:r>
            <a:r>
              <a:rPr lang="en-GB"/>
              <a:t>or</a:t>
            </a:r>
          </a:p>
          <a:p>
            <a:pPr lvl="0"/>
            <a:r>
              <a:rPr lang="en-GB"/>
              <a:t>A </a:t>
            </a:r>
            <a:r>
              <a:rPr lang="en-GB">
                <a:solidFill>
                  <a:srgbClr val="FF0000"/>
                </a:solidFill>
              </a:rPr>
              <a:t>powerful/ emotive verb </a:t>
            </a:r>
            <a:r>
              <a:rPr lang="en-GB"/>
              <a:t>or</a:t>
            </a:r>
          </a:p>
          <a:p>
            <a:pPr lvl="0"/>
            <a:r>
              <a:rPr lang="en-GB"/>
              <a:t>An </a:t>
            </a:r>
            <a:r>
              <a:rPr lang="en-GB">
                <a:solidFill>
                  <a:srgbClr val="FF0000"/>
                </a:solidFill>
              </a:rPr>
              <a:t>adverb</a:t>
            </a:r>
            <a:r>
              <a:rPr lang="en-GB"/>
              <a:t> or</a:t>
            </a:r>
          </a:p>
          <a:p>
            <a:pPr lvl="0"/>
            <a:r>
              <a:rPr lang="en-GB"/>
              <a:t>A </a:t>
            </a:r>
            <a:r>
              <a:rPr lang="en-GB">
                <a:solidFill>
                  <a:srgbClr val="FF0000"/>
                </a:solidFill>
              </a:rPr>
              <a:t>pathetic fallacy </a:t>
            </a:r>
            <a:r>
              <a:rPr lang="en-GB"/>
              <a:t>or</a:t>
            </a:r>
          </a:p>
          <a:p>
            <a:pPr lvl="0"/>
            <a:r>
              <a:rPr lang="en-GB"/>
              <a:t>A </a:t>
            </a:r>
            <a:r>
              <a:rPr lang="en-GB">
                <a:solidFill>
                  <a:srgbClr val="FF0000"/>
                </a:solidFill>
              </a:rPr>
              <a:t>simile</a:t>
            </a:r>
            <a:r>
              <a:rPr lang="en-GB"/>
              <a:t> or</a:t>
            </a:r>
          </a:p>
          <a:p>
            <a:pPr lvl="0"/>
            <a:r>
              <a:rPr lang="en-GB"/>
              <a:t>A </a:t>
            </a:r>
            <a:r>
              <a:rPr lang="en-GB">
                <a:solidFill>
                  <a:srgbClr val="FF0000"/>
                </a:solidFill>
              </a:rPr>
              <a:t>metaphor</a:t>
            </a:r>
            <a:r>
              <a:rPr lang="en-GB"/>
              <a:t> or </a:t>
            </a:r>
          </a:p>
          <a:p>
            <a:pPr lvl="0"/>
            <a:r>
              <a:rPr lang="en-GB"/>
              <a:t>An </a:t>
            </a:r>
            <a:r>
              <a:rPr lang="en-GB">
                <a:solidFill>
                  <a:srgbClr val="FF0000"/>
                </a:solidFill>
              </a:rPr>
              <a:t>embedded clause 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D68CF718-4BCB-4512-8A31-3E571EFC4D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8707" y="6227163"/>
            <a:ext cx="1622454" cy="5016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806</Words>
  <Application>Microsoft Office PowerPoint</Application>
  <PresentationFormat>Widescreen</PresentationFormat>
  <Paragraphs>175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Language Paper 1</vt:lpstr>
      <vt:lpstr>Assessment Objectives </vt:lpstr>
      <vt:lpstr>Starter Activity   Can you think of some ways in which we can add interest to our writing and make it more imaginative?   </vt:lpstr>
      <vt:lpstr>We could include: </vt:lpstr>
      <vt:lpstr>PowerPoint Presentation</vt:lpstr>
      <vt:lpstr>Use CLAMPS – to describe a character  </vt:lpstr>
      <vt:lpstr>Use Clauses to add more detail </vt:lpstr>
      <vt:lpstr>Let’s look at writing about ‘table’ in and imaginative way?   </vt:lpstr>
      <vt:lpstr>House on Fire  Can you think  of some Nouns associated with this picture  </vt:lpstr>
      <vt:lpstr>Planning Page </vt:lpstr>
      <vt:lpstr>PowerPoint Presentation</vt:lpstr>
      <vt:lpstr>Let’s write 3 Imaginative sentences with any of the nouns you have written down</vt:lpstr>
      <vt:lpstr>  Flames  </vt:lpstr>
      <vt:lpstr>Now let’s create a paragraph that includes: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Language Paper 1</dc:title>
  <dc:creator>Vivienne Maistry</dc:creator>
  <cp:lastModifiedBy>Vivienne Maistry</cp:lastModifiedBy>
  <cp:revision>45</cp:revision>
  <cp:lastPrinted>2018-11-13T07:22:45Z</cp:lastPrinted>
  <dcterms:created xsi:type="dcterms:W3CDTF">2018-10-29T23:05:54Z</dcterms:created>
  <dcterms:modified xsi:type="dcterms:W3CDTF">2021-03-01T21:50:31Z</dcterms:modified>
</cp:coreProperties>
</file>